
<file path=[Content_Types].xml><?xml version="1.0" encoding="utf-8"?>
<Types xmlns="http://schemas.openxmlformats.org/package/2006/content-types">
  <Default Extension="xml" ContentType="application/xml"/>
  <Default Extension="jpeg" ContentType="image/jpeg"/>
  <Default Extension="bin" ContentType="audio/unknown"/>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41"/>
  </p:notesMasterIdLst>
  <p:sldIdLst>
    <p:sldId id="267" r:id="rId2"/>
    <p:sldId id="270" r:id="rId3"/>
    <p:sldId id="268" r:id="rId4"/>
    <p:sldId id="269" r:id="rId5"/>
    <p:sldId id="264" r:id="rId6"/>
    <p:sldId id="266" r:id="rId7"/>
    <p:sldId id="271" r:id="rId8"/>
    <p:sldId id="272" r:id="rId9"/>
    <p:sldId id="277" r:id="rId10"/>
    <p:sldId id="276" r:id="rId11"/>
    <p:sldId id="275" r:id="rId12"/>
    <p:sldId id="273" r:id="rId13"/>
    <p:sldId id="284" r:id="rId14"/>
    <p:sldId id="285" r:id="rId15"/>
    <p:sldId id="286" r:id="rId16"/>
    <p:sldId id="287" r:id="rId17"/>
    <p:sldId id="290" r:id="rId18"/>
    <p:sldId id="289" r:id="rId19"/>
    <p:sldId id="288" r:id="rId20"/>
    <p:sldId id="279" r:id="rId21"/>
    <p:sldId id="291" r:id="rId22"/>
    <p:sldId id="292" r:id="rId23"/>
    <p:sldId id="293" r:id="rId24"/>
    <p:sldId id="294" r:id="rId25"/>
    <p:sldId id="295" r:id="rId26"/>
    <p:sldId id="296" r:id="rId27"/>
    <p:sldId id="297" r:id="rId28"/>
    <p:sldId id="298" r:id="rId29"/>
    <p:sldId id="299" r:id="rId30"/>
    <p:sldId id="300" r:id="rId31"/>
    <p:sldId id="274" r:id="rId32"/>
    <p:sldId id="281" r:id="rId33"/>
    <p:sldId id="261" r:id="rId34"/>
    <p:sldId id="256" r:id="rId35"/>
    <p:sldId id="257" r:id="rId36"/>
    <p:sldId id="258" r:id="rId37"/>
    <p:sldId id="262" r:id="rId38"/>
    <p:sldId id="282" r:id="rId39"/>
    <p:sldId id="28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3" autoAdjust="0"/>
    <p:restoredTop sz="94587"/>
  </p:normalViewPr>
  <p:slideViewPr>
    <p:cSldViewPr snapToGrid="0">
      <p:cViewPr varScale="1">
        <p:scale>
          <a:sx n="105" d="100"/>
          <a:sy n="105" d="100"/>
        </p:scale>
        <p:origin x="224" y="5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8F5088-DDF0-448C-B035-2C7EBD49A0FC}" type="datetimeFigureOut">
              <a:rPr lang="en-US" smtClean="0"/>
              <a:t>4/25/18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660B4-0306-4D85-875C-6618A808A4DE}" type="slidenum">
              <a:rPr lang="en-US" smtClean="0"/>
              <a:t>‹#›</a:t>
            </a:fld>
            <a:endParaRPr lang="en-US" dirty="0"/>
          </a:p>
        </p:txBody>
      </p:sp>
    </p:spTree>
    <p:extLst>
      <p:ext uri="{BB962C8B-B14F-4D97-AF65-F5344CB8AC3E}">
        <p14:creationId xmlns:p14="http://schemas.microsoft.com/office/powerpoint/2010/main" val="168717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8968" indent="-288065">
              <a:defRPr>
                <a:solidFill>
                  <a:schemeClr val="tx1"/>
                </a:solidFill>
                <a:latin typeface="Arial" pitchFamily="34" charset="0"/>
                <a:cs typeface="Arial" pitchFamily="34" charset="0"/>
              </a:defRPr>
            </a:lvl2pPr>
            <a:lvl3pPr marL="1152258" indent="-230452">
              <a:defRPr>
                <a:solidFill>
                  <a:schemeClr val="tx1"/>
                </a:solidFill>
                <a:latin typeface="Arial" pitchFamily="34" charset="0"/>
                <a:cs typeface="Arial" pitchFamily="34" charset="0"/>
              </a:defRPr>
            </a:lvl3pPr>
            <a:lvl4pPr marL="1613162" indent="-230452">
              <a:defRPr>
                <a:solidFill>
                  <a:schemeClr val="tx1"/>
                </a:solidFill>
                <a:latin typeface="Arial" pitchFamily="34" charset="0"/>
                <a:cs typeface="Arial" pitchFamily="34" charset="0"/>
              </a:defRPr>
            </a:lvl4pPr>
            <a:lvl5pPr marL="2074065" indent="-230452">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fld id="{BB9A70B0-1680-48E1-B391-42A94A116DBF}" type="slidenum">
              <a:rPr lang="en-US" altLang="en-US">
                <a:latin typeface="Calibri" pitchFamily="34" charset="0"/>
              </a:rPr>
              <a:pPr/>
              <a:t>1</a:t>
            </a:fld>
            <a:endParaRPr lang="en-US" altLang="en-US">
              <a:latin typeface="Calibri" pitchFamily="34" charset="0"/>
            </a:endParaRPr>
          </a:p>
        </p:txBody>
      </p:sp>
    </p:spTree>
    <p:extLst>
      <p:ext uri="{BB962C8B-B14F-4D97-AF65-F5344CB8AC3E}">
        <p14:creationId xmlns:p14="http://schemas.microsoft.com/office/powerpoint/2010/main" val="804672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8968" indent="-288065">
              <a:defRPr>
                <a:solidFill>
                  <a:schemeClr val="tx1"/>
                </a:solidFill>
                <a:latin typeface="Arial" pitchFamily="34" charset="0"/>
                <a:cs typeface="Arial" pitchFamily="34" charset="0"/>
              </a:defRPr>
            </a:lvl2pPr>
            <a:lvl3pPr marL="1152258" indent="-230452">
              <a:defRPr>
                <a:solidFill>
                  <a:schemeClr val="tx1"/>
                </a:solidFill>
                <a:latin typeface="Arial" pitchFamily="34" charset="0"/>
                <a:cs typeface="Arial" pitchFamily="34" charset="0"/>
              </a:defRPr>
            </a:lvl3pPr>
            <a:lvl4pPr marL="1613162" indent="-230452">
              <a:defRPr>
                <a:solidFill>
                  <a:schemeClr val="tx1"/>
                </a:solidFill>
                <a:latin typeface="Arial" pitchFamily="34" charset="0"/>
                <a:cs typeface="Arial" pitchFamily="34" charset="0"/>
              </a:defRPr>
            </a:lvl4pPr>
            <a:lvl5pPr marL="2074065" indent="-230452">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fld id="{BB9A70B0-1680-48E1-B391-42A94A116DBF}" type="slidenum">
              <a:rPr lang="en-US" altLang="en-US">
                <a:latin typeface="Calibri" pitchFamily="34" charset="0"/>
              </a:rPr>
              <a:pPr/>
              <a:t>2</a:t>
            </a:fld>
            <a:endParaRPr lang="en-US" altLang="en-US">
              <a:latin typeface="Calibri" pitchFamily="34" charset="0"/>
            </a:endParaRPr>
          </a:p>
        </p:txBody>
      </p:sp>
    </p:spTree>
    <p:extLst>
      <p:ext uri="{BB962C8B-B14F-4D97-AF65-F5344CB8AC3E}">
        <p14:creationId xmlns:p14="http://schemas.microsoft.com/office/powerpoint/2010/main" val="2113529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8968" indent="-288065">
              <a:defRPr>
                <a:solidFill>
                  <a:schemeClr val="tx1"/>
                </a:solidFill>
                <a:latin typeface="Arial" pitchFamily="34" charset="0"/>
                <a:cs typeface="Arial" pitchFamily="34" charset="0"/>
              </a:defRPr>
            </a:lvl2pPr>
            <a:lvl3pPr marL="1152258" indent="-230452">
              <a:defRPr>
                <a:solidFill>
                  <a:schemeClr val="tx1"/>
                </a:solidFill>
                <a:latin typeface="Arial" pitchFamily="34" charset="0"/>
                <a:cs typeface="Arial" pitchFamily="34" charset="0"/>
              </a:defRPr>
            </a:lvl3pPr>
            <a:lvl4pPr marL="1613162" indent="-230452">
              <a:defRPr>
                <a:solidFill>
                  <a:schemeClr val="tx1"/>
                </a:solidFill>
                <a:latin typeface="Arial" pitchFamily="34" charset="0"/>
                <a:cs typeface="Arial" pitchFamily="34" charset="0"/>
              </a:defRPr>
            </a:lvl4pPr>
            <a:lvl5pPr marL="2074065" indent="-230452">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fld id="{1E62DCDB-80D7-41CE-B252-A7B63ADCFED0}" type="slidenum">
              <a:rPr lang="en-US" altLang="en-US">
                <a:latin typeface="Calibri" pitchFamily="34" charset="0"/>
              </a:rPr>
              <a:pPr/>
              <a:t>3</a:t>
            </a:fld>
            <a:endParaRPr lang="en-US" altLang="en-US">
              <a:latin typeface="Calibri" pitchFamily="34" charset="0"/>
            </a:endParaRPr>
          </a:p>
        </p:txBody>
      </p:sp>
    </p:spTree>
    <p:extLst>
      <p:ext uri="{BB962C8B-B14F-4D97-AF65-F5344CB8AC3E}">
        <p14:creationId xmlns:p14="http://schemas.microsoft.com/office/powerpoint/2010/main" val="17893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effectLst/>
                <a:latin typeface="Franklin Gothic Book" charset="0"/>
                <a:ea typeface="Times New Roman" charset="0"/>
                <a:cs typeface="Times New Roman" charset="0"/>
              </a:rPr>
              <a:t>looking for ways to reduce their food costs. The group believed that they could attain savings through volume buying and worked to reach consensus to purchase one item in its category type. A bid was developed that asked for delivered price to the distributor without any bill backs or rebates that would be the same for all MSFBG districts, and that would be guaranteed for the entire school year. By the second year the districts projected close to $1,000,000 in combined savings. </a:t>
            </a:r>
            <a:endParaRPr lang="en-US" sz="900" dirty="0" smtClean="0">
              <a:solidFill>
                <a:schemeClr val="tx2"/>
              </a:solidFill>
              <a:effectLst/>
              <a:latin typeface="Franklin Gothic Book" charset="0"/>
              <a:ea typeface="Times New Roman"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EF6660B4-0306-4D85-875C-6618A808A4DE}" type="slidenum">
              <a:rPr lang="en-US" smtClean="0"/>
              <a:t>7</a:t>
            </a:fld>
            <a:endParaRPr lang="en-US" dirty="0"/>
          </a:p>
        </p:txBody>
      </p:sp>
    </p:spTree>
    <p:extLst>
      <p:ext uri="{BB962C8B-B14F-4D97-AF65-F5344CB8AC3E}">
        <p14:creationId xmlns:p14="http://schemas.microsoft.com/office/powerpoint/2010/main" val="1814013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effectLst/>
                <a:latin typeface="Franklin Gothic Book" charset="0"/>
                <a:ea typeface="Times New Roman" charset="0"/>
                <a:cs typeface="Times New Roman" charset="0"/>
              </a:rPr>
              <a:t>looking for ways to reduce their food costs. The group believed that they could attain savings through volume buying and worked to reach consensus to purchase one item in its category type. A bid was developed that asked for delivered price to the distributor without any bill backs or rebates that would be the same for all MSFBG districts, and that would be guaranteed for the entire school year. By the second year the districts projected close to $1,000,000 in combined savings. </a:t>
            </a:r>
            <a:endParaRPr lang="en-US" sz="900" dirty="0" smtClean="0">
              <a:solidFill>
                <a:schemeClr val="tx2"/>
              </a:solidFill>
              <a:effectLst/>
              <a:latin typeface="Franklin Gothic Book" charset="0"/>
              <a:ea typeface="Times New Roman"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EF6660B4-0306-4D85-875C-6618A808A4DE}" type="slidenum">
              <a:rPr lang="en-US" smtClean="0"/>
              <a:t>8</a:t>
            </a:fld>
            <a:endParaRPr lang="en-US" dirty="0"/>
          </a:p>
        </p:txBody>
      </p:sp>
    </p:spTree>
    <p:extLst>
      <p:ext uri="{BB962C8B-B14F-4D97-AF65-F5344CB8AC3E}">
        <p14:creationId xmlns:p14="http://schemas.microsoft.com/office/powerpoint/2010/main" val="96616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 Districts</a:t>
            </a:r>
            <a:endParaRPr lang="en-US" dirty="0"/>
          </a:p>
        </p:txBody>
      </p:sp>
      <p:sp>
        <p:nvSpPr>
          <p:cNvPr id="4" name="Slide Number Placeholder 3"/>
          <p:cNvSpPr>
            <a:spLocks noGrp="1"/>
          </p:cNvSpPr>
          <p:nvPr>
            <p:ph type="sldNum" sz="quarter" idx="10"/>
          </p:nvPr>
        </p:nvSpPr>
        <p:spPr/>
        <p:txBody>
          <a:bodyPr/>
          <a:lstStyle/>
          <a:p>
            <a:fld id="{EF6660B4-0306-4D85-875C-6618A808A4DE}" type="slidenum">
              <a:rPr lang="en-US" smtClean="0"/>
              <a:t>13</a:t>
            </a:fld>
            <a:endParaRPr lang="en-US" dirty="0"/>
          </a:p>
        </p:txBody>
      </p:sp>
    </p:spTree>
    <p:extLst>
      <p:ext uri="{BB962C8B-B14F-4D97-AF65-F5344CB8AC3E}">
        <p14:creationId xmlns:p14="http://schemas.microsoft.com/office/powerpoint/2010/main" val="177819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804AF-6552-45E5-AE96-C4F11BB4AFFD}" type="slidenum">
              <a:rPr lang="en-US" smtClean="0"/>
              <a:t>33</a:t>
            </a:fld>
            <a:endParaRPr lang="en-US" dirty="0"/>
          </a:p>
        </p:txBody>
      </p:sp>
    </p:spTree>
    <p:extLst>
      <p:ext uri="{BB962C8B-B14F-4D97-AF65-F5344CB8AC3E}">
        <p14:creationId xmlns:p14="http://schemas.microsoft.com/office/powerpoint/2010/main" val="1370320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8968" indent="-288065">
              <a:defRPr>
                <a:solidFill>
                  <a:schemeClr val="tx1"/>
                </a:solidFill>
                <a:latin typeface="Arial" pitchFamily="34" charset="0"/>
                <a:cs typeface="Arial" pitchFamily="34" charset="0"/>
              </a:defRPr>
            </a:lvl2pPr>
            <a:lvl3pPr marL="1152258" indent="-230452">
              <a:defRPr>
                <a:solidFill>
                  <a:schemeClr val="tx1"/>
                </a:solidFill>
                <a:latin typeface="Arial" pitchFamily="34" charset="0"/>
                <a:cs typeface="Arial" pitchFamily="34" charset="0"/>
              </a:defRPr>
            </a:lvl3pPr>
            <a:lvl4pPr marL="1613162" indent="-230452">
              <a:defRPr>
                <a:solidFill>
                  <a:schemeClr val="tx1"/>
                </a:solidFill>
                <a:latin typeface="Arial" pitchFamily="34" charset="0"/>
                <a:cs typeface="Arial" pitchFamily="34" charset="0"/>
              </a:defRPr>
            </a:lvl4pPr>
            <a:lvl5pPr marL="2074065" indent="-230452">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fld id="{1E62DCDB-80D7-41CE-B252-A7B63ADCFED0}" type="slidenum">
              <a:rPr lang="en-US" altLang="en-US">
                <a:latin typeface="Calibri" pitchFamily="34" charset="0"/>
              </a:rPr>
              <a:pPr/>
              <a:t>39</a:t>
            </a:fld>
            <a:endParaRPr lang="en-US" altLang="en-US">
              <a:latin typeface="Calibri" pitchFamily="34" charset="0"/>
            </a:endParaRPr>
          </a:p>
        </p:txBody>
      </p:sp>
    </p:spTree>
    <p:extLst>
      <p:ext uri="{BB962C8B-B14F-4D97-AF65-F5344CB8AC3E}">
        <p14:creationId xmlns:p14="http://schemas.microsoft.com/office/powerpoint/2010/main" val="1655844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4CE3C59-AAD2-4121-87CF-935248B69A7A}" type="datetimeFigureOut">
              <a:rPr lang="en-US" smtClean="0"/>
              <a:t>4/25/18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7A9F58AA-02CA-4779-A8A1-C302D6878083}"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663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E3C59-AAD2-4121-87CF-935248B69A7A}" type="datetimeFigureOut">
              <a:rPr lang="en-US" smtClean="0"/>
              <a:t>4/25/18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F58AA-02CA-4779-A8A1-C302D6878083}" type="slidenum">
              <a:rPr lang="en-US" smtClean="0"/>
              <a:t>‹#›</a:t>
            </a:fld>
            <a:endParaRPr lang="en-US" dirty="0"/>
          </a:p>
        </p:txBody>
      </p:sp>
    </p:spTree>
    <p:extLst>
      <p:ext uri="{BB962C8B-B14F-4D97-AF65-F5344CB8AC3E}">
        <p14:creationId xmlns:p14="http://schemas.microsoft.com/office/powerpoint/2010/main" val="1441250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E3C59-AAD2-4121-87CF-935248B69A7A}" type="datetimeFigureOut">
              <a:rPr lang="en-US" smtClean="0"/>
              <a:t>4/25/18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F58AA-02CA-4779-A8A1-C302D6878083}"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04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E3C59-AAD2-4121-87CF-935248B69A7A}" type="datetimeFigureOut">
              <a:rPr lang="en-US" smtClean="0"/>
              <a:t>4/25/18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F58AA-02CA-4779-A8A1-C302D6878083}"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2165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E3C59-AAD2-4121-87CF-935248B69A7A}" type="datetimeFigureOut">
              <a:rPr lang="en-US" smtClean="0"/>
              <a:t>4/25/18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F58AA-02CA-4779-A8A1-C302D6878083}" type="slidenum">
              <a:rPr lang="en-US" smtClean="0"/>
              <a:t>‹#›</a:t>
            </a:fld>
            <a:endParaRPr lang="en-US" dirty="0"/>
          </a:p>
        </p:txBody>
      </p:sp>
    </p:spTree>
    <p:extLst>
      <p:ext uri="{BB962C8B-B14F-4D97-AF65-F5344CB8AC3E}">
        <p14:creationId xmlns:p14="http://schemas.microsoft.com/office/powerpoint/2010/main" val="1933888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E3C59-AAD2-4121-87CF-935248B69A7A}" type="datetimeFigureOut">
              <a:rPr lang="en-US" smtClean="0"/>
              <a:t>4/25/18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F58AA-02CA-4779-A8A1-C302D6878083}"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1240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E3C59-AAD2-4121-87CF-935248B69A7A}" type="datetimeFigureOut">
              <a:rPr lang="en-US" smtClean="0"/>
              <a:t>4/25/18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F58AA-02CA-4779-A8A1-C302D6878083}"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0272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CE3C59-AAD2-4121-87CF-935248B69A7A}" type="datetimeFigureOut">
              <a:rPr lang="en-US" smtClean="0"/>
              <a:t>4/25/18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F58AA-02CA-4779-A8A1-C302D6878083}"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5265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CE3C59-AAD2-4121-87CF-935248B69A7A}" type="datetimeFigureOut">
              <a:rPr lang="en-US" smtClean="0"/>
              <a:t>4/25/18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F58AA-02CA-4779-A8A1-C302D6878083}"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400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CE3C59-AAD2-4121-87CF-935248B69A7A}" type="datetimeFigureOut">
              <a:rPr lang="en-US" smtClean="0"/>
              <a:t>4/25/18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F58AA-02CA-4779-A8A1-C302D6878083}" type="slidenum">
              <a:rPr lang="en-US" smtClean="0"/>
              <a:t>‹#›</a:t>
            </a:fld>
            <a:endParaRPr lang="en-US" dirty="0"/>
          </a:p>
        </p:txBody>
      </p:sp>
    </p:spTree>
    <p:extLst>
      <p:ext uri="{BB962C8B-B14F-4D97-AF65-F5344CB8AC3E}">
        <p14:creationId xmlns:p14="http://schemas.microsoft.com/office/powerpoint/2010/main" val="174035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E3C59-AAD2-4121-87CF-935248B69A7A}" type="datetimeFigureOut">
              <a:rPr lang="en-US" smtClean="0"/>
              <a:t>4/25/18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F58AA-02CA-4779-A8A1-C302D6878083}"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60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CE3C59-AAD2-4121-87CF-935248B69A7A}" type="datetimeFigureOut">
              <a:rPr lang="en-US" smtClean="0"/>
              <a:t>4/25/18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F58AA-02CA-4779-A8A1-C302D6878083}" type="slidenum">
              <a:rPr lang="en-US" smtClean="0"/>
              <a:t>‹#›</a:t>
            </a:fld>
            <a:endParaRPr lang="en-US" dirty="0"/>
          </a:p>
        </p:txBody>
      </p:sp>
    </p:spTree>
    <p:extLst>
      <p:ext uri="{BB962C8B-B14F-4D97-AF65-F5344CB8AC3E}">
        <p14:creationId xmlns:p14="http://schemas.microsoft.com/office/powerpoint/2010/main" val="432796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CE3C59-AAD2-4121-87CF-935248B69A7A}" type="datetimeFigureOut">
              <a:rPr lang="en-US" smtClean="0"/>
              <a:t>4/25/18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9F58AA-02CA-4779-A8A1-C302D6878083}"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099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CE3C59-AAD2-4121-87CF-935248B69A7A}" type="datetimeFigureOut">
              <a:rPr lang="en-US" smtClean="0"/>
              <a:t>4/25/18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9F58AA-02CA-4779-A8A1-C302D6878083}"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389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E3C59-AAD2-4121-87CF-935248B69A7A}" type="datetimeFigureOut">
              <a:rPr lang="en-US" smtClean="0"/>
              <a:t>4/25/18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9F58AA-02CA-4779-A8A1-C302D6878083}" type="slidenum">
              <a:rPr lang="en-US" smtClean="0"/>
              <a:t>‹#›</a:t>
            </a:fld>
            <a:endParaRPr lang="en-US" dirty="0"/>
          </a:p>
        </p:txBody>
      </p:sp>
    </p:spTree>
    <p:extLst>
      <p:ext uri="{BB962C8B-B14F-4D97-AF65-F5344CB8AC3E}">
        <p14:creationId xmlns:p14="http://schemas.microsoft.com/office/powerpoint/2010/main" val="147346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E3C59-AAD2-4121-87CF-935248B69A7A}" type="datetimeFigureOut">
              <a:rPr lang="en-US" smtClean="0"/>
              <a:t>4/25/18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F58AA-02CA-4779-A8A1-C302D6878083}"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3363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E3C59-AAD2-4121-87CF-935248B69A7A}" type="datetimeFigureOut">
              <a:rPr lang="en-US" smtClean="0"/>
              <a:t>4/25/18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F58AA-02CA-4779-A8A1-C302D6878083}" type="slidenum">
              <a:rPr lang="en-US" smtClean="0"/>
              <a:t>‹#›</a:t>
            </a:fld>
            <a:endParaRPr lang="en-US" dirty="0"/>
          </a:p>
        </p:txBody>
      </p:sp>
    </p:spTree>
    <p:extLst>
      <p:ext uri="{BB962C8B-B14F-4D97-AF65-F5344CB8AC3E}">
        <p14:creationId xmlns:p14="http://schemas.microsoft.com/office/powerpoint/2010/main" val="2054422760"/>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CE3C59-AAD2-4121-87CF-935248B69A7A}" type="datetimeFigureOut">
              <a:rPr lang="en-US" smtClean="0"/>
              <a:t>4/25/18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9F58AA-02CA-4779-A8A1-C302D6878083}" type="slidenum">
              <a:rPr lang="en-US" smtClean="0"/>
              <a:t>‹#›</a:t>
            </a:fld>
            <a:endParaRPr lang="en-US" dirty="0"/>
          </a:p>
        </p:txBody>
      </p:sp>
    </p:spTree>
    <p:extLst>
      <p:ext uri="{BB962C8B-B14F-4D97-AF65-F5344CB8AC3E}">
        <p14:creationId xmlns:p14="http://schemas.microsoft.com/office/powerpoint/2010/main" val="18497370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SFBG@ahschools.u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21.JPG"/><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22.JPG"/><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23.JPG"/><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audio" Target="../media/audio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a:spLocks noGrp="1"/>
          </p:cNvSpPr>
          <p:nvPr>
            <p:ph type="subTitle" idx="1"/>
          </p:nvPr>
        </p:nvSpPr>
        <p:spPr>
          <a:xfrm>
            <a:off x="2495550" y="1520190"/>
            <a:ext cx="7200900" cy="3680460"/>
          </a:xfrm>
        </p:spPr>
        <p:txBody>
          <a:bodyPr>
            <a:normAutofit fontScale="92500" lnSpcReduction="20000"/>
          </a:bodyPr>
          <a:lstStyle/>
          <a:p>
            <a:pPr>
              <a:spcBef>
                <a:spcPts val="548"/>
              </a:spcBef>
              <a:defRPr/>
            </a:pPr>
            <a:r>
              <a:rPr lang="en-US" sz="3150" b="1" dirty="0" smtClean="0">
                <a:solidFill>
                  <a:schemeClr val="accent2">
                    <a:lumMod val="50000"/>
                  </a:schemeClr>
                </a:solidFill>
              </a:rPr>
              <a:t>Today’s Schedule</a:t>
            </a:r>
          </a:p>
          <a:p>
            <a:pPr algn="l">
              <a:spcBef>
                <a:spcPts val="548"/>
              </a:spcBef>
              <a:defRPr/>
            </a:pPr>
            <a:r>
              <a:rPr lang="en-US" sz="3150" b="1" dirty="0" smtClean="0">
                <a:solidFill>
                  <a:schemeClr val="accent2">
                    <a:lumMod val="50000"/>
                  </a:schemeClr>
                </a:solidFill>
              </a:rPr>
              <a:t>10:00-11:00 - How Much Money </a:t>
            </a:r>
            <a:r>
              <a:rPr lang="en-US" sz="3150" b="1" dirty="0">
                <a:solidFill>
                  <a:schemeClr val="accent2">
                    <a:lumMod val="50000"/>
                  </a:schemeClr>
                </a:solidFill>
              </a:rPr>
              <a:t>Could My District Save w/ </a:t>
            </a:r>
            <a:r>
              <a:rPr lang="en-US" sz="3150" b="1" dirty="0" smtClean="0">
                <a:solidFill>
                  <a:schemeClr val="accent2">
                    <a:lumMod val="50000"/>
                  </a:schemeClr>
                </a:solidFill>
              </a:rPr>
              <a:t>MSFBG? </a:t>
            </a:r>
          </a:p>
          <a:p>
            <a:pPr algn="l">
              <a:spcBef>
                <a:spcPts val="548"/>
              </a:spcBef>
              <a:defRPr/>
            </a:pPr>
            <a:r>
              <a:rPr lang="en-US" sz="3150" b="1" dirty="0" smtClean="0">
                <a:solidFill>
                  <a:schemeClr val="accent2">
                    <a:lumMod val="50000"/>
                  </a:schemeClr>
                </a:solidFill>
              </a:rPr>
              <a:t>11:00-11:45 -The </a:t>
            </a:r>
            <a:r>
              <a:rPr lang="en-US" sz="3150" b="1" dirty="0">
                <a:solidFill>
                  <a:schemeClr val="accent2">
                    <a:lumMod val="50000"/>
                  </a:schemeClr>
                </a:solidFill>
              </a:rPr>
              <a:t>MSFBG Award Process From </a:t>
            </a:r>
            <a:r>
              <a:rPr lang="en-US" sz="3150" b="1" dirty="0" smtClean="0">
                <a:solidFill>
                  <a:schemeClr val="accent2">
                    <a:lumMod val="50000"/>
                  </a:schemeClr>
                </a:solidFill>
              </a:rPr>
              <a:t>A-Z </a:t>
            </a:r>
          </a:p>
          <a:p>
            <a:pPr algn="l">
              <a:spcBef>
                <a:spcPts val="548"/>
              </a:spcBef>
              <a:defRPr/>
            </a:pPr>
            <a:r>
              <a:rPr lang="en-US" sz="3150" b="1" dirty="0" smtClean="0">
                <a:solidFill>
                  <a:schemeClr val="accent2">
                    <a:lumMod val="50000"/>
                  </a:schemeClr>
                </a:solidFill>
              </a:rPr>
              <a:t>11:45 </a:t>
            </a:r>
            <a:r>
              <a:rPr lang="mr-IN" sz="3150" b="1" dirty="0" smtClean="0">
                <a:solidFill>
                  <a:schemeClr val="accent2">
                    <a:lumMod val="50000"/>
                  </a:schemeClr>
                </a:solidFill>
              </a:rPr>
              <a:t>–</a:t>
            </a:r>
            <a:r>
              <a:rPr lang="en-US" sz="3150" b="1" dirty="0" smtClean="0">
                <a:solidFill>
                  <a:schemeClr val="accent2">
                    <a:lumMod val="50000"/>
                  </a:schemeClr>
                </a:solidFill>
              </a:rPr>
              <a:t> 12:00 General Parts “Hello”</a:t>
            </a:r>
          </a:p>
          <a:p>
            <a:pPr algn="l">
              <a:spcBef>
                <a:spcPts val="548"/>
              </a:spcBef>
              <a:defRPr/>
            </a:pPr>
            <a:r>
              <a:rPr lang="en-US" sz="3150" b="1" dirty="0" smtClean="0">
                <a:solidFill>
                  <a:schemeClr val="accent2">
                    <a:lumMod val="50000"/>
                  </a:schemeClr>
                </a:solidFill>
              </a:rPr>
              <a:t>12:00-2:00 </a:t>
            </a:r>
            <a:r>
              <a:rPr lang="mr-IN" sz="3150" b="1" dirty="0" smtClean="0">
                <a:solidFill>
                  <a:schemeClr val="accent2">
                    <a:lumMod val="50000"/>
                  </a:schemeClr>
                </a:solidFill>
              </a:rPr>
              <a:t>–</a:t>
            </a:r>
            <a:r>
              <a:rPr lang="en-US" sz="3150" b="1" dirty="0" smtClean="0">
                <a:solidFill>
                  <a:schemeClr val="accent2">
                    <a:lumMod val="50000"/>
                  </a:schemeClr>
                </a:solidFill>
              </a:rPr>
              <a:t> Tasting Event</a:t>
            </a:r>
          </a:p>
          <a:p>
            <a:pPr algn="l">
              <a:spcBef>
                <a:spcPts val="548"/>
              </a:spcBef>
              <a:defRPr/>
            </a:pPr>
            <a:r>
              <a:rPr lang="en-US" sz="3150" b="1" dirty="0" smtClean="0">
                <a:solidFill>
                  <a:schemeClr val="accent2">
                    <a:lumMod val="50000"/>
                  </a:schemeClr>
                </a:solidFill>
              </a:rPr>
              <a:t>2:01 </a:t>
            </a:r>
            <a:r>
              <a:rPr lang="mr-IN" sz="3150" b="1" dirty="0" smtClean="0">
                <a:solidFill>
                  <a:schemeClr val="accent2">
                    <a:lumMod val="50000"/>
                  </a:schemeClr>
                </a:solidFill>
              </a:rPr>
              <a:t>–</a:t>
            </a:r>
            <a:r>
              <a:rPr lang="en-US" sz="3150" b="1" dirty="0" smtClean="0">
                <a:solidFill>
                  <a:schemeClr val="accent2">
                    <a:lumMod val="50000"/>
                  </a:schemeClr>
                </a:solidFill>
              </a:rPr>
              <a:t> Happy Friday, GO HOME </a:t>
            </a:r>
            <a:r>
              <a:rPr lang="en-US" sz="3150" b="1" dirty="0" smtClean="0">
                <a:solidFill>
                  <a:schemeClr val="accent2">
                    <a:lumMod val="50000"/>
                  </a:schemeClr>
                </a:solidFill>
                <a:sym typeface="Wingdings"/>
              </a:rPr>
              <a:t></a:t>
            </a:r>
            <a:endParaRPr lang="en-US" sz="3150" b="1" dirty="0">
              <a:solidFill>
                <a:schemeClr val="accent2">
                  <a:lumMod val="50000"/>
                </a:schemeClr>
              </a:solidFill>
            </a:endParaRPr>
          </a:p>
        </p:txBody>
      </p:sp>
      <p:pic>
        <p:nvPicPr>
          <p:cNvPr id="9219" name="Picture 3"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871" y="175118"/>
            <a:ext cx="2057400" cy="17565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34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130 Participating Districts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768" y="2234314"/>
            <a:ext cx="2852928" cy="3975986"/>
          </a:xfrm>
          <a:prstGeom prst="rect">
            <a:avLst/>
          </a:prstGeom>
          <a:ln w="57150">
            <a:solidFill>
              <a:schemeClr val="tx1"/>
            </a:solidFill>
          </a:ln>
        </p:spPr>
      </p:pic>
    </p:spTree>
    <p:extLst>
      <p:ext uri="{BB962C8B-B14F-4D97-AF65-F5344CB8AC3E}">
        <p14:creationId xmlns:p14="http://schemas.microsoft.com/office/powerpoint/2010/main" val="328310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Distributors</a:t>
            </a:r>
            <a:endParaRPr lang="en-US" dirty="0"/>
          </a:p>
        </p:txBody>
      </p:sp>
      <p:sp>
        <p:nvSpPr>
          <p:cNvPr id="3" name="Content Placeholder 2"/>
          <p:cNvSpPr>
            <a:spLocks noGrp="1"/>
          </p:cNvSpPr>
          <p:nvPr>
            <p:ph idx="1"/>
          </p:nvPr>
        </p:nvSpPr>
        <p:spPr/>
        <p:txBody>
          <a:bodyPr numCol="2">
            <a:normAutofit fontScale="92500" lnSpcReduction="10000"/>
          </a:bodyPr>
          <a:lstStyle/>
          <a:p>
            <a:r>
              <a:rPr lang="en-US" b="1" dirty="0" smtClean="0"/>
              <a:t>Food </a:t>
            </a:r>
            <a:r>
              <a:rPr lang="en-US" b="1" dirty="0"/>
              <a:t>Services of America – </a:t>
            </a:r>
            <a:r>
              <a:rPr lang="en-US" b="1" dirty="0" smtClean="0"/>
              <a:t>Fargo/Moorhead</a:t>
            </a:r>
            <a:endParaRPr lang="en-US" dirty="0"/>
          </a:p>
          <a:p>
            <a:r>
              <a:rPr lang="en-US" b="1" dirty="0"/>
              <a:t>Indianhead – Eau Claire, WI</a:t>
            </a:r>
            <a:endParaRPr lang="en-US" dirty="0"/>
          </a:p>
          <a:p>
            <a:r>
              <a:rPr lang="en-US" b="1" dirty="0"/>
              <a:t>Martin Brothers – Cedar Falls, IA</a:t>
            </a:r>
            <a:endParaRPr lang="en-US" dirty="0"/>
          </a:p>
          <a:p>
            <a:r>
              <a:rPr lang="en-US" b="1" dirty="0"/>
              <a:t>Reinhart </a:t>
            </a:r>
            <a:r>
              <a:rPr lang="en-US" b="1"/>
              <a:t>– </a:t>
            </a:r>
            <a:r>
              <a:rPr lang="en-US" b="1" smtClean="0"/>
              <a:t>La Crosse</a:t>
            </a:r>
            <a:r>
              <a:rPr lang="en-US" b="1" dirty="0"/>
              <a:t>, WI</a:t>
            </a:r>
            <a:endParaRPr lang="en-US" dirty="0"/>
          </a:p>
          <a:p>
            <a:r>
              <a:rPr lang="en-US" b="1" dirty="0"/>
              <a:t>Reinhart - Marshall</a:t>
            </a:r>
            <a:endParaRPr lang="en-US" dirty="0"/>
          </a:p>
          <a:p>
            <a:r>
              <a:rPr lang="en-US" b="1" dirty="0"/>
              <a:t>Reinhart - Rogers</a:t>
            </a:r>
            <a:endParaRPr lang="en-US" dirty="0"/>
          </a:p>
          <a:p>
            <a:r>
              <a:rPr lang="en-US" b="1" dirty="0"/>
              <a:t>Sysco – Fargo, ND</a:t>
            </a:r>
          </a:p>
          <a:p>
            <a:r>
              <a:rPr lang="en-US" b="1" dirty="0" smtClean="0"/>
              <a:t>Sysco </a:t>
            </a:r>
            <a:r>
              <a:rPr lang="en-US" b="1" dirty="0"/>
              <a:t>MN</a:t>
            </a:r>
            <a:endParaRPr lang="en-US" dirty="0"/>
          </a:p>
          <a:p>
            <a:r>
              <a:rPr lang="en-US" b="1" dirty="0" smtClean="0"/>
              <a:t>Sysco </a:t>
            </a:r>
            <a:r>
              <a:rPr lang="en-US" b="1" dirty="0"/>
              <a:t>Western MN  - St. Cloud</a:t>
            </a:r>
            <a:endParaRPr lang="en-US" dirty="0"/>
          </a:p>
          <a:p>
            <a:r>
              <a:rPr lang="en-US" b="1" dirty="0" smtClean="0"/>
              <a:t>Upper </a:t>
            </a:r>
            <a:r>
              <a:rPr lang="en-US" b="1" dirty="0"/>
              <a:t>Lakes Foods – </a:t>
            </a:r>
            <a:r>
              <a:rPr lang="en-US" b="1" dirty="0" err="1"/>
              <a:t>Cloquet</a:t>
            </a:r>
            <a:endParaRPr lang="en-US" dirty="0"/>
          </a:p>
          <a:p>
            <a:r>
              <a:rPr lang="en-US" b="1" dirty="0"/>
              <a:t>US Foods – Grand Forks, ND</a:t>
            </a:r>
            <a:endParaRPr lang="en-US" dirty="0"/>
          </a:p>
          <a:p>
            <a:r>
              <a:rPr lang="en-US" b="1" dirty="0"/>
              <a:t>US Foods – Plymouth</a:t>
            </a:r>
            <a:endParaRPr lang="en-US" dirty="0"/>
          </a:p>
          <a:p>
            <a:r>
              <a:rPr lang="en-US" b="1" dirty="0"/>
              <a:t>US Foods - </a:t>
            </a:r>
            <a:r>
              <a:rPr lang="en-US" b="1" dirty="0" smtClean="0"/>
              <a:t>Sioux </a:t>
            </a:r>
            <a:r>
              <a:rPr lang="en-US" b="1" dirty="0"/>
              <a:t>Falls, </a:t>
            </a:r>
            <a:r>
              <a:rPr lang="en-US" b="1" dirty="0" smtClean="0"/>
              <a:t>SD</a:t>
            </a:r>
            <a:endParaRPr lang="en-US" dirty="0"/>
          </a:p>
        </p:txBody>
      </p:sp>
    </p:spTree>
    <p:extLst>
      <p:ext uri="{BB962C8B-B14F-4D97-AF65-F5344CB8AC3E}">
        <p14:creationId xmlns:p14="http://schemas.microsoft.com/office/powerpoint/2010/main" val="476179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Anoka Hennepin’s Role?</a:t>
            </a:r>
            <a:endParaRPr lang="en-US" dirty="0"/>
          </a:p>
        </p:txBody>
      </p:sp>
      <p:sp>
        <p:nvSpPr>
          <p:cNvPr id="3" name="Content Placeholder 2"/>
          <p:cNvSpPr>
            <a:spLocks noGrp="1"/>
          </p:cNvSpPr>
          <p:nvPr>
            <p:ph idx="1"/>
          </p:nvPr>
        </p:nvSpPr>
        <p:spPr/>
        <p:txBody>
          <a:bodyPr>
            <a:normAutofit fontScale="92500"/>
          </a:bodyPr>
          <a:lstStyle/>
          <a:p>
            <a:r>
              <a:rPr lang="en-US" dirty="0" smtClean="0"/>
              <a:t>Each district signs a joint purchasing agreement with Anoka Hennepin Schools </a:t>
            </a:r>
          </a:p>
          <a:p>
            <a:pPr lvl="1"/>
            <a:r>
              <a:rPr lang="en-US" dirty="0" smtClean="0"/>
              <a:t>Anoka Hennepin manages the bid process for the group, in compliance with MN Statute </a:t>
            </a:r>
          </a:p>
          <a:p>
            <a:pPr lvl="1"/>
            <a:r>
              <a:rPr lang="en-US" dirty="0" smtClean="0"/>
              <a:t>Anoka Hennepin currently has 1 voting team member</a:t>
            </a:r>
          </a:p>
          <a:p>
            <a:pPr lvl="1"/>
            <a:r>
              <a:rPr lang="en-US" dirty="0" smtClean="0"/>
              <a:t>Anoka Hennepin purchasing department handles all legal bid requirements and contracts</a:t>
            </a:r>
          </a:p>
          <a:p>
            <a:pPr lvl="1"/>
            <a:r>
              <a:rPr lang="en-US" dirty="0" smtClean="0"/>
              <a:t>Anoka Hennepin hires the MSFBG consultant</a:t>
            </a:r>
          </a:p>
          <a:p>
            <a:pPr lvl="1"/>
            <a:r>
              <a:rPr lang="en-US" dirty="0" smtClean="0"/>
              <a:t>Anoka Hennepin hosts the MSFBG website</a:t>
            </a:r>
          </a:p>
          <a:p>
            <a:endParaRPr lang="en-US" dirty="0"/>
          </a:p>
        </p:txBody>
      </p:sp>
    </p:spTree>
    <p:extLst>
      <p:ext uri="{BB962C8B-B14F-4D97-AF65-F5344CB8AC3E}">
        <p14:creationId xmlns:p14="http://schemas.microsoft.com/office/powerpoint/2010/main" val="952417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Voting Team?</a:t>
            </a:r>
            <a:endParaRPr lang="en-US" dirty="0"/>
          </a:p>
        </p:txBody>
      </p:sp>
      <p:sp>
        <p:nvSpPr>
          <p:cNvPr id="3" name="Content Placeholder 2"/>
          <p:cNvSpPr>
            <a:spLocks noGrp="1"/>
          </p:cNvSpPr>
          <p:nvPr>
            <p:ph idx="1"/>
          </p:nvPr>
        </p:nvSpPr>
        <p:spPr>
          <a:xfrm>
            <a:off x="877824" y="2450592"/>
            <a:ext cx="10326624" cy="3527847"/>
          </a:xfrm>
        </p:spPr>
        <p:txBody>
          <a:bodyPr numCol="2">
            <a:normAutofit fontScale="92500" lnSpcReduction="20000"/>
          </a:bodyPr>
          <a:lstStyle/>
          <a:p>
            <a:pPr marL="0" lvl="0" indent="0" defTabSz="914400" eaLnBrk="0" fontAlgn="base" hangingPunct="0">
              <a:spcBef>
                <a:spcPct val="0"/>
              </a:spcBef>
              <a:spcAft>
                <a:spcPct val="0"/>
              </a:spcAft>
              <a:buClrTx/>
              <a:buSzTx/>
              <a:buNone/>
            </a:pPr>
            <a:r>
              <a:rPr lang="en-US" altLang="en-US" dirty="0">
                <a:solidFill>
                  <a:schemeClr val="tx1"/>
                </a:solidFill>
                <a:latin typeface="Arial" charset="0"/>
              </a:rPr>
              <a:t>Kim </a:t>
            </a:r>
            <a:r>
              <a:rPr lang="en-US" altLang="en-US" dirty="0" err="1">
                <a:solidFill>
                  <a:schemeClr val="tx1"/>
                </a:solidFill>
                <a:latin typeface="Arial" charset="0"/>
              </a:rPr>
              <a:t>Franta</a:t>
            </a:r>
            <a:r>
              <a:rPr lang="en-US" altLang="en-US" dirty="0">
                <a:solidFill>
                  <a:schemeClr val="tx1"/>
                </a:solidFill>
                <a:latin typeface="Arial" charset="0"/>
              </a:rPr>
              <a:t> </a:t>
            </a:r>
            <a:r>
              <a:rPr lang="en-US" altLang="en-US" dirty="0" smtClean="0">
                <a:solidFill>
                  <a:schemeClr val="tx1"/>
                </a:solidFill>
                <a:latin typeface="Arial" charset="0"/>
              </a:rPr>
              <a:t>–Eastern </a:t>
            </a:r>
            <a:r>
              <a:rPr lang="en-US" altLang="en-US" dirty="0">
                <a:solidFill>
                  <a:schemeClr val="tx1"/>
                </a:solidFill>
                <a:latin typeface="Arial" charset="0"/>
              </a:rPr>
              <a:t>Carver </a:t>
            </a:r>
            <a:r>
              <a:rPr lang="en-US" altLang="en-US" dirty="0" smtClean="0">
                <a:solidFill>
                  <a:schemeClr val="tx1"/>
                </a:solidFill>
                <a:latin typeface="Arial" charset="0"/>
              </a:rPr>
              <a:t>County</a:t>
            </a:r>
            <a:endParaRPr lang="en-US" altLang="en-US" dirty="0">
              <a:solidFill>
                <a:schemeClr val="tx1"/>
              </a:solidFill>
              <a:latin typeface="Arial" charset="0"/>
            </a:endParaRPr>
          </a:p>
          <a:p>
            <a:pPr marL="0" lvl="0" indent="0" defTabSz="914400" eaLnBrk="0" fontAlgn="base" hangingPunct="0">
              <a:spcBef>
                <a:spcPct val="0"/>
              </a:spcBef>
              <a:spcAft>
                <a:spcPct val="0"/>
              </a:spcAft>
              <a:buClrTx/>
              <a:buSzTx/>
              <a:buNone/>
            </a:pPr>
            <a:r>
              <a:rPr lang="en-US" altLang="en-US" dirty="0" smtClean="0">
                <a:solidFill>
                  <a:schemeClr val="tx1"/>
                </a:solidFill>
                <a:latin typeface="Arial" charset="0"/>
              </a:rPr>
              <a:t>Andrea </a:t>
            </a:r>
            <a:r>
              <a:rPr lang="en-US" altLang="en-US" dirty="0" err="1">
                <a:solidFill>
                  <a:schemeClr val="tx1"/>
                </a:solidFill>
                <a:latin typeface="Arial" charset="0"/>
              </a:rPr>
              <a:t>Schaak</a:t>
            </a:r>
            <a:r>
              <a:rPr lang="en-US" altLang="en-US" dirty="0">
                <a:solidFill>
                  <a:schemeClr val="tx1"/>
                </a:solidFill>
                <a:latin typeface="Arial" charset="0"/>
              </a:rPr>
              <a:t> – Jordan </a:t>
            </a:r>
          </a:p>
          <a:p>
            <a:pPr marL="0" lvl="0" indent="0" defTabSz="914400" eaLnBrk="0" fontAlgn="base" hangingPunct="0">
              <a:spcBef>
                <a:spcPct val="0"/>
              </a:spcBef>
              <a:spcAft>
                <a:spcPct val="0"/>
              </a:spcAft>
              <a:buClrTx/>
              <a:buSzTx/>
              <a:buNone/>
            </a:pPr>
            <a:r>
              <a:rPr lang="en-US" altLang="en-US" dirty="0" smtClean="0">
                <a:solidFill>
                  <a:schemeClr val="tx1"/>
                </a:solidFill>
                <a:latin typeface="Arial" charset="0"/>
              </a:rPr>
              <a:t>Stephany </a:t>
            </a:r>
            <a:r>
              <a:rPr lang="en-US" altLang="en-US" dirty="0" err="1">
                <a:solidFill>
                  <a:schemeClr val="tx1"/>
                </a:solidFill>
                <a:latin typeface="Arial" charset="0"/>
              </a:rPr>
              <a:t>Stromme</a:t>
            </a:r>
            <a:r>
              <a:rPr lang="en-US" altLang="en-US" dirty="0">
                <a:solidFill>
                  <a:schemeClr val="tx1"/>
                </a:solidFill>
                <a:latin typeface="Arial" charset="0"/>
              </a:rPr>
              <a:t> – </a:t>
            </a:r>
            <a:r>
              <a:rPr lang="en-US" altLang="en-US" dirty="0" smtClean="0">
                <a:solidFill>
                  <a:schemeClr val="tx1"/>
                </a:solidFill>
                <a:latin typeface="Arial" charset="0"/>
              </a:rPr>
              <a:t>Northfield</a:t>
            </a:r>
          </a:p>
          <a:p>
            <a:pPr marL="0" indent="0" defTabSz="914400" eaLnBrk="0" fontAlgn="base" hangingPunct="0">
              <a:spcBef>
                <a:spcPct val="0"/>
              </a:spcBef>
              <a:spcAft>
                <a:spcPct val="0"/>
              </a:spcAft>
              <a:buClrTx/>
              <a:buSzTx/>
              <a:buNone/>
            </a:pPr>
            <a:r>
              <a:rPr lang="en-US" altLang="en-US" dirty="0">
                <a:solidFill>
                  <a:schemeClr val="tx1"/>
                </a:solidFill>
                <a:latin typeface="Arial" charset="0"/>
              </a:rPr>
              <a:t>Gayle Smalley-Rader – Lakeville</a:t>
            </a:r>
          </a:p>
          <a:p>
            <a:pPr marL="0" lvl="0" indent="0" defTabSz="914400" eaLnBrk="0" fontAlgn="base" hangingPunct="0">
              <a:spcBef>
                <a:spcPct val="0"/>
              </a:spcBef>
              <a:spcAft>
                <a:spcPct val="0"/>
              </a:spcAft>
              <a:buClrTx/>
              <a:buSzTx/>
              <a:buNone/>
            </a:pPr>
            <a:endParaRPr lang="en-US" altLang="en-US" dirty="0" smtClean="0">
              <a:solidFill>
                <a:schemeClr val="tx1"/>
              </a:solidFill>
              <a:latin typeface="Arial" charset="0"/>
            </a:endParaRPr>
          </a:p>
          <a:p>
            <a:endParaRPr lang="en-US" dirty="0">
              <a:solidFill>
                <a:schemeClr val="tx1"/>
              </a:solidFill>
              <a:latin typeface="Arial" charset="0"/>
            </a:endParaRPr>
          </a:p>
          <a:p>
            <a:pPr marL="0" lvl="0" indent="0" defTabSz="914400" eaLnBrk="0" fontAlgn="base" hangingPunct="0">
              <a:spcBef>
                <a:spcPct val="0"/>
              </a:spcBef>
              <a:spcAft>
                <a:spcPct val="0"/>
              </a:spcAft>
              <a:buClrTx/>
              <a:buSzTx/>
              <a:buNone/>
            </a:pPr>
            <a:r>
              <a:rPr lang="en-US" altLang="en-US" dirty="0" smtClean="0">
                <a:solidFill>
                  <a:schemeClr val="tx1"/>
                </a:solidFill>
                <a:latin typeface="Arial" charset="0"/>
              </a:rPr>
              <a:t>Jeff </a:t>
            </a:r>
            <a:r>
              <a:rPr lang="en-US" altLang="en-US" dirty="0" err="1">
                <a:solidFill>
                  <a:schemeClr val="tx1"/>
                </a:solidFill>
                <a:latin typeface="Arial" charset="0"/>
              </a:rPr>
              <a:t>Wolfer</a:t>
            </a:r>
            <a:r>
              <a:rPr lang="en-US" altLang="en-US" dirty="0">
                <a:solidFill>
                  <a:schemeClr val="tx1"/>
                </a:solidFill>
                <a:latin typeface="Arial" charset="0"/>
              </a:rPr>
              <a:t> – West St. Paul, Mendota Heights, Eagan</a:t>
            </a:r>
          </a:p>
          <a:p>
            <a:pPr marL="0" lvl="0" indent="0" defTabSz="914400" eaLnBrk="0" fontAlgn="base" hangingPunct="0">
              <a:spcBef>
                <a:spcPct val="0"/>
              </a:spcBef>
              <a:spcAft>
                <a:spcPct val="0"/>
              </a:spcAft>
              <a:buClrTx/>
              <a:buSzTx/>
              <a:buNone/>
            </a:pPr>
            <a:r>
              <a:rPr lang="en-US" altLang="en-US" dirty="0" smtClean="0">
                <a:solidFill>
                  <a:schemeClr val="tx1"/>
                </a:solidFill>
                <a:latin typeface="Arial" charset="0"/>
              </a:rPr>
              <a:t>Kim </a:t>
            </a:r>
            <a:r>
              <a:rPr lang="en-US" altLang="en-US" dirty="0" err="1">
                <a:solidFill>
                  <a:schemeClr val="tx1"/>
                </a:solidFill>
                <a:latin typeface="Arial" charset="0"/>
              </a:rPr>
              <a:t>Harren</a:t>
            </a:r>
            <a:r>
              <a:rPr lang="en-US" altLang="en-US" dirty="0">
                <a:solidFill>
                  <a:schemeClr val="tx1"/>
                </a:solidFill>
                <a:latin typeface="Arial" charset="0"/>
              </a:rPr>
              <a:t> – Hastings</a:t>
            </a:r>
          </a:p>
          <a:p>
            <a:pPr marL="0" indent="0" defTabSz="914400" eaLnBrk="0" fontAlgn="base" hangingPunct="0">
              <a:spcBef>
                <a:spcPct val="0"/>
              </a:spcBef>
              <a:spcAft>
                <a:spcPct val="0"/>
              </a:spcAft>
              <a:buClrTx/>
              <a:buSzTx/>
              <a:buNone/>
            </a:pPr>
            <a:r>
              <a:rPr lang="en-US" altLang="en-US" dirty="0" smtClean="0">
                <a:solidFill>
                  <a:schemeClr val="tx1"/>
                </a:solidFill>
                <a:latin typeface="Arial" charset="0"/>
              </a:rPr>
              <a:t>Barb </a:t>
            </a:r>
            <a:r>
              <a:rPr lang="en-US" altLang="en-US" dirty="0">
                <a:solidFill>
                  <a:schemeClr val="tx1"/>
                </a:solidFill>
                <a:latin typeface="Arial" charset="0"/>
              </a:rPr>
              <a:t>Griffiths – Eagan, Apple Valley, </a:t>
            </a:r>
            <a:r>
              <a:rPr lang="en-US" altLang="en-US" dirty="0" smtClean="0">
                <a:solidFill>
                  <a:schemeClr val="tx1"/>
                </a:solidFill>
                <a:latin typeface="Arial" charset="0"/>
              </a:rPr>
              <a:t>Rosemount</a:t>
            </a:r>
          </a:p>
          <a:p>
            <a:pPr marL="0" indent="0" defTabSz="914400" eaLnBrk="0" fontAlgn="base" hangingPunct="0">
              <a:spcBef>
                <a:spcPct val="0"/>
              </a:spcBef>
              <a:spcAft>
                <a:spcPct val="0"/>
              </a:spcAft>
              <a:buClrTx/>
              <a:buSzTx/>
              <a:buNone/>
            </a:pPr>
            <a:r>
              <a:rPr lang="en-US" altLang="en-US" dirty="0" smtClean="0">
                <a:solidFill>
                  <a:schemeClr val="tx1"/>
                </a:solidFill>
                <a:latin typeface="Arial" charset="0"/>
              </a:rPr>
              <a:t>Pam </a:t>
            </a:r>
            <a:r>
              <a:rPr lang="en-US" altLang="en-US" dirty="0" err="1">
                <a:solidFill>
                  <a:schemeClr val="tx1"/>
                </a:solidFill>
                <a:latin typeface="Arial" charset="0"/>
              </a:rPr>
              <a:t>Haupt</a:t>
            </a:r>
            <a:r>
              <a:rPr lang="en-US" altLang="en-US" dirty="0">
                <a:solidFill>
                  <a:schemeClr val="tx1"/>
                </a:solidFill>
                <a:latin typeface="Arial" charset="0"/>
              </a:rPr>
              <a:t> – Richfield</a:t>
            </a:r>
          </a:p>
          <a:p>
            <a:pPr marL="0" lvl="0" indent="0" defTabSz="914400" eaLnBrk="0" fontAlgn="base" hangingPunct="0">
              <a:spcBef>
                <a:spcPct val="0"/>
              </a:spcBef>
              <a:spcAft>
                <a:spcPct val="0"/>
              </a:spcAft>
              <a:buClrTx/>
              <a:buSzTx/>
              <a:buNone/>
            </a:pPr>
            <a:r>
              <a:rPr lang="en-US" altLang="en-US" dirty="0" err="1" smtClean="0">
                <a:solidFill>
                  <a:schemeClr val="tx1"/>
                </a:solidFill>
                <a:latin typeface="Arial" charset="0"/>
              </a:rPr>
              <a:t>Lesli</a:t>
            </a:r>
            <a:r>
              <a:rPr lang="en-US" altLang="en-US" dirty="0" smtClean="0">
                <a:solidFill>
                  <a:schemeClr val="tx1"/>
                </a:solidFill>
                <a:latin typeface="Arial" charset="0"/>
              </a:rPr>
              <a:t> </a:t>
            </a:r>
            <a:r>
              <a:rPr lang="en-US" altLang="en-US" dirty="0">
                <a:solidFill>
                  <a:schemeClr val="tx1"/>
                </a:solidFill>
                <a:latin typeface="Arial" charset="0"/>
              </a:rPr>
              <a:t>Mueller - Hutchinson/Litchfield</a:t>
            </a:r>
          </a:p>
          <a:p>
            <a:pPr marL="0" lvl="0" indent="0" defTabSz="914400" eaLnBrk="0" fontAlgn="base" hangingPunct="0">
              <a:spcBef>
                <a:spcPct val="0"/>
              </a:spcBef>
              <a:spcAft>
                <a:spcPct val="0"/>
              </a:spcAft>
              <a:buClrTx/>
              <a:buSzTx/>
              <a:buNone/>
            </a:pPr>
            <a:r>
              <a:rPr lang="en-US" altLang="en-US" dirty="0">
                <a:solidFill>
                  <a:schemeClr val="tx1"/>
                </a:solidFill>
                <a:latin typeface="Arial" charset="0"/>
              </a:rPr>
              <a:t>Michelle Johnson – Howard </a:t>
            </a:r>
            <a:r>
              <a:rPr lang="en-US" altLang="en-US" dirty="0" smtClean="0">
                <a:solidFill>
                  <a:schemeClr val="tx1"/>
                </a:solidFill>
                <a:latin typeface="Arial" charset="0"/>
              </a:rPr>
              <a:t>Lake/Waverly/Winsted</a:t>
            </a:r>
          </a:p>
          <a:p>
            <a:pPr marL="0" indent="0" defTabSz="914400" eaLnBrk="0" fontAlgn="base" hangingPunct="0">
              <a:spcBef>
                <a:spcPct val="0"/>
              </a:spcBef>
              <a:spcAft>
                <a:spcPct val="0"/>
              </a:spcAft>
              <a:buClrTx/>
              <a:buSzTx/>
              <a:buNone/>
            </a:pPr>
            <a:r>
              <a:rPr lang="en-US" altLang="en-US" dirty="0">
                <a:solidFill>
                  <a:schemeClr val="tx1"/>
                </a:solidFill>
                <a:latin typeface="Arial" charset="0"/>
              </a:rPr>
              <a:t>Kris Larson – Delano</a:t>
            </a:r>
          </a:p>
          <a:p>
            <a:pPr marL="0" lvl="0" indent="0" defTabSz="914400" eaLnBrk="0" fontAlgn="base" hangingPunct="0">
              <a:spcBef>
                <a:spcPct val="0"/>
              </a:spcBef>
              <a:spcAft>
                <a:spcPct val="0"/>
              </a:spcAft>
              <a:buClrTx/>
              <a:buSzTx/>
              <a:buNone/>
            </a:pPr>
            <a:endParaRPr lang="en-US" altLang="en-US" dirty="0" smtClean="0">
              <a:solidFill>
                <a:schemeClr val="tx1"/>
              </a:solidFill>
              <a:latin typeface="Arial" charset="0"/>
            </a:endParaRPr>
          </a:p>
          <a:p>
            <a:pPr marL="0" lvl="0" indent="0" defTabSz="914400" eaLnBrk="0" fontAlgn="base" hangingPunct="0">
              <a:spcBef>
                <a:spcPct val="0"/>
              </a:spcBef>
              <a:spcAft>
                <a:spcPct val="0"/>
              </a:spcAft>
              <a:buClrTx/>
              <a:buSzTx/>
              <a:buNone/>
            </a:pPr>
            <a:endParaRPr lang="en-US" altLang="en-US" dirty="0">
              <a:solidFill>
                <a:schemeClr val="tx1"/>
              </a:solidFill>
              <a:latin typeface="Arial" charset="0"/>
            </a:endParaRPr>
          </a:p>
          <a:p>
            <a:pPr marL="0" lvl="0" indent="0" defTabSz="914400" eaLnBrk="0" fontAlgn="base" hangingPunct="0">
              <a:spcBef>
                <a:spcPct val="0"/>
              </a:spcBef>
              <a:spcAft>
                <a:spcPct val="0"/>
              </a:spcAft>
              <a:buClrTx/>
              <a:buSzTx/>
              <a:buNone/>
            </a:pPr>
            <a:r>
              <a:rPr lang="en-US" altLang="en-US" dirty="0">
                <a:solidFill>
                  <a:schemeClr val="tx1"/>
                </a:solidFill>
                <a:latin typeface="Arial" charset="0"/>
              </a:rPr>
              <a:t>Colleen Fairbanks -Osseo</a:t>
            </a:r>
          </a:p>
          <a:p>
            <a:pPr marL="0" lvl="0" indent="0" defTabSz="914400" eaLnBrk="0" fontAlgn="base" hangingPunct="0">
              <a:spcBef>
                <a:spcPct val="0"/>
              </a:spcBef>
              <a:spcAft>
                <a:spcPct val="0"/>
              </a:spcAft>
              <a:buClrTx/>
              <a:buSzTx/>
              <a:buNone/>
            </a:pPr>
            <a:r>
              <a:rPr lang="en-US" altLang="en-US" dirty="0">
                <a:solidFill>
                  <a:schemeClr val="tx1"/>
                </a:solidFill>
                <a:latin typeface="Arial" charset="0"/>
              </a:rPr>
              <a:t>Adele Lillie – </a:t>
            </a:r>
            <a:r>
              <a:rPr lang="en-US" altLang="en-US" dirty="0" err="1" smtClean="0">
                <a:solidFill>
                  <a:schemeClr val="tx1"/>
                </a:solidFill>
                <a:latin typeface="Arial" charset="0"/>
              </a:rPr>
              <a:t>Robbinsdale</a:t>
            </a:r>
            <a:endParaRPr lang="en-US" altLang="en-US" dirty="0" smtClean="0">
              <a:solidFill>
                <a:schemeClr val="tx1"/>
              </a:solidFill>
              <a:latin typeface="Arial" charset="0"/>
            </a:endParaRPr>
          </a:p>
          <a:p>
            <a:pPr marL="0" indent="0" defTabSz="914400" eaLnBrk="0" fontAlgn="base" hangingPunct="0">
              <a:spcBef>
                <a:spcPct val="0"/>
              </a:spcBef>
              <a:spcAft>
                <a:spcPct val="0"/>
              </a:spcAft>
              <a:buClrTx/>
              <a:buSzTx/>
              <a:buNone/>
            </a:pPr>
            <a:r>
              <a:rPr lang="en-US" altLang="en-US" dirty="0">
                <a:solidFill>
                  <a:schemeClr val="tx1"/>
                </a:solidFill>
                <a:latin typeface="Arial" charset="0"/>
              </a:rPr>
              <a:t>Patty </a:t>
            </a:r>
            <a:r>
              <a:rPr lang="en-US" altLang="en-US" dirty="0" err="1">
                <a:solidFill>
                  <a:schemeClr val="tx1"/>
                </a:solidFill>
                <a:latin typeface="Arial" charset="0"/>
              </a:rPr>
              <a:t>Duenow</a:t>
            </a:r>
            <a:r>
              <a:rPr lang="en-US" altLang="en-US" dirty="0">
                <a:solidFill>
                  <a:schemeClr val="tx1"/>
                </a:solidFill>
                <a:latin typeface="Arial" charset="0"/>
              </a:rPr>
              <a:t> – Anoka-Hennepin</a:t>
            </a:r>
          </a:p>
          <a:p>
            <a:endParaRPr lang="en-US" dirty="0"/>
          </a:p>
        </p:txBody>
      </p:sp>
      <p:pic>
        <p:nvPicPr>
          <p:cNvPr id="1035" name="image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760" y="3259836"/>
            <a:ext cx="330200" cy="317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image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0460" y="3221736"/>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image1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760" y="3209036"/>
            <a:ext cx="3429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image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3160" y="3196336"/>
            <a:ext cx="4064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image1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060" y="3297936"/>
            <a:ext cx="3302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image1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7760" y="3272536"/>
            <a:ext cx="406400" cy="279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1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9660" y="3183636"/>
            <a:ext cx="3302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5060" y="3170936"/>
            <a:ext cx="406400" cy="2159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3"/>
          <p:cNvSpPr>
            <a:spLocks noChangeArrowheads="1"/>
          </p:cNvSpPr>
          <p:nvPr/>
        </p:nvSpPr>
        <p:spPr bwMode="auto">
          <a:xfrm>
            <a:off x="1127760" y="282237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p:txBody>
      </p:sp>
      <p:sp>
        <p:nvSpPr>
          <p:cNvPr id="12" name="Rectangle 17"/>
          <p:cNvSpPr>
            <a:spLocks noChangeArrowheads="1"/>
          </p:cNvSpPr>
          <p:nvPr/>
        </p:nvSpPr>
        <p:spPr bwMode="auto">
          <a:xfrm>
            <a:off x="1127760" y="2960870"/>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	</a:t>
            </a:r>
          </a:p>
        </p:txBody>
      </p:sp>
      <p:sp>
        <p:nvSpPr>
          <p:cNvPr id="13" name="Rectangle 18"/>
          <p:cNvSpPr>
            <a:spLocks noChangeArrowheads="1"/>
          </p:cNvSpPr>
          <p:nvPr/>
        </p:nvSpPr>
        <p:spPr bwMode="auto">
          <a:xfrm>
            <a:off x="1127760" y="2960870"/>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	</a:t>
            </a:r>
          </a:p>
        </p:txBody>
      </p:sp>
    </p:spTree>
    <p:extLst>
      <p:ext uri="{BB962C8B-B14F-4D97-AF65-F5344CB8AC3E}">
        <p14:creationId xmlns:p14="http://schemas.microsoft.com/office/powerpoint/2010/main" val="1474340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specification?</a:t>
            </a:r>
            <a:endParaRPr lang="en-US" dirty="0"/>
          </a:p>
        </p:txBody>
      </p:sp>
      <p:sp>
        <p:nvSpPr>
          <p:cNvPr id="3" name="Content Placeholder 2"/>
          <p:cNvSpPr>
            <a:spLocks noGrp="1"/>
          </p:cNvSpPr>
          <p:nvPr>
            <p:ph idx="1"/>
          </p:nvPr>
        </p:nvSpPr>
        <p:spPr/>
        <p:txBody>
          <a:bodyPr/>
          <a:lstStyle/>
          <a:p>
            <a:r>
              <a:rPr lang="en-US" dirty="0"/>
              <a:t>A </a:t>
            </a:r>
            <a:r>
              <a:rPr lang="en-US" b="1" dirty="0"/>
              <a:t>Product Specification</a:t>
            </a:r>
            <a:r>
              <a:rPr lang="en-US" dirty="0"/>
              <a:t> is a document that provides critical defining information about a </a:t>
            </a:r>
            <a:r>
              <a:rPr lang="en-US" b="1" dirty="0"/>
              <a:t>product</a:t>
            </a:r>
            <a:r>
              <a:rPr lang="en-US" dirty="0"/>
              <a:t> and can include </a:t>
            </a:r>
            <a:r>
              <a:rPr lang="en-US" dirty="0" smtClean="0"/>
              <a:t>a </a:t>
            </a:r>
            <a:r>
              <a:rPr lang="en-US" dirty="0"/>
              <a:t>list of rules, bans and standards that apply to the </a:t>
            </a:r>
            <a:r>
              <a:rPr lang="en-US" dirty="0" smtClean="0"/>
              <a:t>item.</a:t>
            </a:r>
            <a:endParaRPr lang="en-US" dirty="0"/>
          </a:p>
        </p:txBody>
      </p:sp>
    </p:spTree>
    <p:extLst>
      <p:ext uri="{BB962C8B-B14F-4D97-AF65-F5344CB8AC3E}">
        <p14:creationId xmlns:p14="http://schemas.microsoft.com/office/powerpoint/2010/main" val="210663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Current Specifications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8673" y="2088017"/>
            <a:ext cx="7493810" cy="4680390"/>
          </a:xfrm>
        </p:spPr>
      </p:pic>
    </p:spTree>
    <p:extLst>
      <p:ext uri="{BB962C8B-B14F-4D97-AF65-F5344CB8AC3E}">
        <p14:creationId xmlns:p14="http://schemas.microsoft.com/office/powerpoint/2010/main" val="1444738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018" y="701716"/>
            <a:ext cx="9601196" cy="1303867"/>
          </a:xfrm>
        </p:spPr>
        <p:txBody>
          <a:bodyPr>
            <a:normAutofit fontScale="90000"/>
          </a:bodyPr>
          <a:lstStyle/>
          <a:p>
            <a:r>
              <a:rPr lang="en-US" dirty="0" smtClean="0"/>
              <a:t>How Does The Voting Team Write A Spec?</a:t>
            </a:r>
            <a:endParaRPr lang="en-US" dirty="0"/>
          </a:p>
        </p:txBody>
      </p:sp>
      <p:sp>
        <p:nvSpPr>
          <p:cNvPr id="3" name="Content Placeholder 2"/>
          <p:cNvSpPr>
            <a:spLocks noGrp="1"/>
          </p:cNvSpPr>
          <p:nvPr>
            <p:ph idx="1"/>
          </p:nvPr>
        </p:nvSpPr>
        <p:spPr>
          <a:xfrm>
            <a:off x="999744" y="2133601"/>
            <a:ext cx="10387584" cy="3742268"/>
          </a:xfrm>
        </p:spPr>
        <p:txBody>
          <a:bodyPr>
            <a:normAutofit fontScale="85000" lnSpcReduction="20000"/>
          </a:bodyPr>
          <a:lstStyle/>
          <a:p>
            <a:r>
              <a:rPr lang="en-US" dirty="0" smtClean="0"/>
              <a:t>Look for an example already created and edit to MSFBG needs</a:t>
            </a:r>
          </a:p>
          <a:p>
            <a:r>
              <a:rPr lang="en-US" dirty="0" smtClean="0"/>
              <a:t>Write from scratch</a:t>
            </a:r>
          </a:p>
          <a:p>
            <a:pPr lvl="1"/>
            <a:r>
              <a:rPr lang="en-US" dirty="0" smtClean="0"/>
              <a:t>Specific product makeup (chicken, beef, pasta, bread, </a:t>
            </a:r>
            <a:r>
              <a:rPr lang="en-US" dirty="0" err="1" smtClean="0"/>
              <a:t>etc</a:t>
            </a:r>
            <a:r>
              <a:rPr lang="en-US" dirty="0" smtClean="0"/>
              <a:t>)</a:t>
            </a:r>
          </a:p>
          <a:p>
            <a:pPr lvl="1"/>
            <a:r>
              <a:rPr lang="en-US" dirty="0" smtClean="0"/>
              <a:t>Specific size</a:t>
            </a:r>
          </a:p>
          <a:p>
            <a:pPr lvl="1"/>
            <a:r>
              <a:rPr lang="en-US" dirty="0" smtClean="0"/>
              <a:t>Meat/meat alternate or </a:t>
            </a:r>
            <a:r>
              <a:rPr lang="en-US" dirty="0"/>
              <a:t>g</a:t>
            </a:r>
            <a:r>
              <a:rPr lang="en-US" dirty="0" smtClean="0"/>
              <a:t>rain requirements</a:t>
            </a:r>
          </a:p>
          <a:p>
            <a:pPr lvl="1"/>
            <a:r>
              <a:rPr lang="en-US" dirty="0" smtClean="0"/>
              <a:t>Nutrition requirements</a:t>
            </a:r>
          </a:p>
          <a:p>
            <a:pPr lvl="1"/>
            <a:r>
              <a:rPr lang="en-US" dirty="0" smtClean="0"/>
              <a:t>Ingredients or allergens to list</a:t>
            </a:r>
          </a:p>
          <a:p>
            <a:pPr lvl="1"/>
            <a:r>
              <a:rPr lang="en-US" dirty="0" smtClean="0"/>
              <a:t>Specific shape</a:t>
            </a:r>
          </a:p>
          <a:p>
            <a:pPr lvl="1"/>
            <a:r>
              <a:rPr lang="en-US" dirty="0" smtClean="0"/>
              <a:t>Packaging type </a:t>
            </a:r>
            <a:r>
              <a:rPr lang="mr-IN" dirty="0" smtClean="0"/>
              <a:t>–</a:t>
            </a:r>
            <a:r>
              <a:rPr lang="en-US" dirty="0" smtClean="0"/>
              <a:t> IW, bowl, pouch, dispensing pouch, #10 can, 20 </a:t>
            </a:r>
            <a:r>
              <a:rPr lang="en-US" dirty="0" err="1" smtClean="0"/>
              <a:t>oz</a:t>
            </a:r>
            <a:r>
              <a:rPr lang="en-US" dirty="0" smtClean="0"/>
              <a:t>, </a:t>
            </a:r>
            <a:r>
              <a:rPr lang="en-US" dirty="0" err="1" smtClean="0"/>
              <a:t>etc</a:t>
            </a:r>
            <a:endParaRPr lang="en-US" dirty="0" smtClean="0"/>
          </a:p>
          <a:p>
            <a:pPr lvl="1"/>
            <a:r>
              <a:rPr lang="en-US" dirty="0" smtClean="0"/>
              <a:t>Ready to use, frozen, par baked, IQF, etc.</a:t>
            </a:r>
          </a:p>
          <a:p>
            <a:pPr lvl="1"/>
            <a:r>
              <a:rPr lang="en-US" dirty="0" smtClean="0"/>
              <a:t>Multiple flavors/varieties</a:t>
            </a:r>
            <a:endParaRPr lang="en-US" dirty="0"/>
          </a:p>
        </p:txBody>
      </p:sp>
    </p:spTree>
    <p:extLst>
      <p:ext uri="{BB962C8B-B14F-4D97-AF65-F5344CB8AC3E}">
        <p14:creationId xmlns:p14="http://schemas.microsoft.com/office/powerpoint/2010/main" val="23048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Factors Considered</a:t>
            </a:r>
            <a:r>
              <a:rPr lang="mr-IN" dirty="0" smtClean="0"/>
              <a:t>…</a:t>
            </a:r>
            <a:r>
              <a:rPr lang="en-US" dirty="0" smtClean="0"/>
              <a:t>.</a:t>
            </a:r>
            <a:endParaRPr lang="en-US" dirty="0"/>
          </a:p>
        </p:txBody>
      </p:sp>
      <p:sp>
        <p:nvSpPr>
          <p:cNvPr id="3" name="Content Placeholder 2"/>
          <p:cNvSpPr>
            <a:spLocks noGrp="1"/>
          </p:cNvSpPr>
          <p:nvPr>
            <p:ph idx="1"/>
          </p:nvPr>
        </p:nvSpPr>
        <p:spPr/>
        <p:txBody>
          <a:bodyPr/>
          <a:lstStyle/>
          <a:p>
            <a:r>
              <a:rPr lang="en-US" dirty="0" smtClean="0"/>
              <a:t>MSFBG doesn’t list specific brand names</a:t>
            </a:r>
          </a:p>
          <a:p>
            <a:pPr lvl="1"/>
            <a:r>
              <a:rPr lang="en-US" dirty="0" smtClean="0"/>
              <a:t>The goal of MSFBG is to drive pricing down on items which is done through competitive bidding from manufacturers.  Leaving off brand specific requirements creates more competition</a:t>
            </a:r>
          </a:p>
          <a:p>
            <a:r>
              <a:rPr lang="en-US" dirty="0" smtClean="0"/>
              <a:t>MSFBG writes specifications that have multiple manufacturers that can bid on the specification</a:t>
            </a:r>
          </a:p>
          <a:p>
            <a:r>
              <a:rPr lang="en-US" dirty="0" smtClean="0"/>
              <a:t>Product availability through distributors</a:t>
            </a:r>
            <a:endParaRPr lang="en-US" dirty="0"/>
          </a:p>
        </p:txBody>
      </p:sp>
    </p:spTree>
    <p:extLst>
      <p:ext uri="{BB962C8B-B14F-4D97-AF65-F5344CB8AC3E}">
        <p14:creationId xmlns:p14="http://schemas.microsoft.com/office/powerpoint/2010/main" val="1356191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For New Specifications?	</a:t>
            </a:r>
            <a:endParaRPr lang="en-US" dirty="0"/>
          </a:p>
        </p:txBody>
      </p:sp>
      <p:sp>
        <p:nvSpPr>
          <p:cNvPr id="3" name="Content Placeholder 2"/>
          <p:cNvSpPr>
            <a:spLocks noGrp="1"/>
          </p:cNvSpPr>
          <p:nvPr>
            <p:ph idx="1"/>
          </p:nvPr>
        </p:nvSpPr>
        <p:spPr/>
        <p:txBody>
          <a:bodyPr/>
          <a:lstStyle/>
          <a:p>
            <a:pPr marL="0" indent="0" algn="ctr">
              <a:buNone/>
            </a:pPr>
            <a:r>
              <a:rPr lang="en-US" dirty="0" smtClean="0"/>
              <a:t>Email:</a:t>
            </a:r>
          </a:p>
          <a:p>
            <a:pPr marL="0" indent="0" algn="ctr">
              <a:buNone/>
            </a:pPr>
            <a:r>
              <a:rPr lang="en-US" dirty="0" smtClean="0">
                <a:hlinkClick r:id="rId2"/>
              </a:rPr>
              <a:t>MSFBG@ahschools.us</a:t>
            </a:r>
            <a:endParaRPr lang="en-US" dirty="0" smtClean="0"/>
          </a:p>
          <a:p>
            <a:pPr marL="0" indent="0" algn="ctr">
              <a:buNone/>
            </a:pPr>
            <a:endParaRPr lang="en-US" dirty="0"/>
          </a:p>
          <a:p>
            <a:pPr marL="0" indent="0" algn="ctr">
              <a:buNone/>
            </a:pPr>
            <a:r>
              <a:rPr lang="en-US" dirty="0" smtClean="0"/>
              <a:t>Watch for surveys requesting ideas</a:t>
            </a:r>
            <a:endParaRPr lang="en-US" dirty="0"/>
          </a:p>
        </p:txBody>
      </p:sp>
    </p:spTree>
    <p:extLst>
      <p:ext uri="{BB962C8B-B14F-4D97-AF65-F5344CB8AC3E}">
        <p14:creationId xmlns:p14="http://schemas.microsoft.com/office/powerpoint/2010/main" val="1050613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 Timeline</a:t>
            </a:r>
            <a:endParaRPr lang="en-US" dirty="0"/>
          </a:p>
        </p:txBody>
      </p:sp>
      <p:sp>
        <p:nvSpPr>
          <p:cNvPr id="3" name="Content Placeholder 2"/>
          <p:cNvSpPr>
            <a:spLocks noGrp="1"/>
          </p:cNvSpPr>
          <p:nvPr>
            <p:ph idx="1"/>
          </p:nvPr>
        </p:nvSpPr>
        <p:spPr/>
        <p:txBody>
          <a:bodyPr/>
          <a:lstStyle/>
          <a:p>
            <a:pPr defTabSz="914400">
              <a:spcBef>
                <a:spcPts val="0"/>
              </a:spcBef>
              <a:spcAft>
                <a:spcPts val="0"/>
              </a:spcAft>
              <a:buClrTx/>
              <a:buSzTx/>
            </a:pPr>
            <a:r>
              <a:rPr lang="en-US" dirty="0" smtClean="0"/>
              <a:t>Voting Team reviews in the fall during September, October, and November months</a:t>
            </a:r>
          </a:p>
          <a:p>
            <a:pPr defTabSz="914400">
              <a:spcBef>
                <a:spcPts val="0"/>
              </a:spcBef>
              <a:spcAft>
                <a:spcPts val="0"/>
              </a:spcAft>
              <a:buClrTx/>
              <a:buSzTx/>
            </a:pPr>
            <a:r>
              <a:rPr lang="en-US" dirty="0" smtClean="0"/>
              <a:t>Final and official specifications need to be finished by November 1</a:t>
            </a:r>
            <a:r>
              <a:rPr lang="en-US" baseline="30000" dirty="0" smtClean="0"/>
              <a:t>st</a:t>
            </a:r>
            <a:r>
              <a:rPr lang="en-US" dirty="0" smtClean="0"/>
              <a:t> of each calendar year</a:t>
            </a:r>
          </a:p>
          <a:p>
            <a:pPr defTabSz="914400">
              <a:spcBef>
                <a:spcPts val="0"/>
              </a:spcBef>
              <a:spcAft>
                <a:spcPts val="0"/>
              </a:spcAft>
              <a:buClrTx/>
              <a:buSzTx/>
            </a:pPr>
            <a:r>
              <a:rPr lang="en-US" dirty="0" smtClean="0"/>
              <a:t>Specifications are released to school districts for the commitment process early November (2 week timeframe)</a:t>
            </a:r>
            <a:endParaRPr lang="en-US" dirty="0"/>
          </a:p>
        </p:txBody>
      </p:sp>
    </p:spTree>
    <p:extLst>
      <p:ext uri="{BB962C8B-B14F-4D97-AF65-F5344CB8AC3E}">
        <p14:creationId xmlns:p14="http://schemas.microsoft.com/office/powerpoint/2010/main" val="1532516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a:spLocks noGrp="1"/>
          </p:cNvSpPr>
          <p:nvPr>
            <p:ph type="subTitle" idx="1"/>
          </p:nvPr>
        </p:nvSpPr>
        <p:spPr>
          <a:xfrm>
            <a:off x="2495550" y="3714750"/>
            <a:ext cx="7200900" cy="1485900"/>
          </a:xfrm>
        </p:spPr>
        <p:txBody>
          <a:bodyPr>
            <a:normAutofit/>
          </a:bodyPr>
          <a:lstStyle/>
          <a:p>
            <a:pPr>
              <a:spcBef>
                <a:spcPts val="548"/>
              </a:spcBef>
              <a:defRPr/>
            </a:pPr>
            <a:r>
              <a:rPr lang="en-US" sz="3150" b="1" dirty="0">
                <a:solidFill>
                  <a:schemeClr val="accent2">
                    <a:lumMod val="50000"/>
                  </a:schemeClr>
                </a:solidFill>
              </a:rPr>
              <a:t>The MSFBG Award Process From A-Z </a:t>
            </a:r>
          </a:p>
          <a:p>
            <a:pPr>
              <a:spcBef>
                <a:spcPts val="548"/>
              </a:spcBef>
              <a:defRPr/>
            </a:pPr>
            <a:r>
              <a:rPr lang="en-US" sz="3150" b="1" dirty="0" smtClean="0">
                <a:solidFill>
                  <a:schemeClr val="accent2">
                    <a:lumMod val="50000"/>
                  </a:schemeClr>
                </a:solidFill>
              </a:rPr>
              <a:t>April 27, </a:t>
            </a:r>
            <a:r>
              <a:rPr lang="en-US" sz="3150" b="1" dirty="0">
                <a:solidFill>
                  <a:schemeClr val="accent2">
                    <a:lumMod val="50000"/>
                  </a:schemeClr>
                </a:solidFill>
              </a:rPr>
              <a:t>2018 </a:t>
            </a:r>
            <a:r>
              <a:rPr lang="en-US" sz="3150" b="1" dirty="0" smtClean="0">
                <a:solidFill>
                  <a:schemeClr val="accent2">
                    <a:lumMod val="50000"/>
                  </a:schemeClr>
                </a:solidFill>
              </a:rPr>
              <a:t>11:00-11:45</a:t>
            </a:r>
            <a:endParaRPr lang="en-US" sz="3150" b="1" dirty="0">
              <a:solidFill>
                <a:schemeClr val="accent2">
                  <a:lumMod val="50000"/>
                </a:schemeClr>
              </a:solidFill>
            </a:endParaRPr>
          </a:p>
        </p:txBody>
      </p:sp>
      <p:pic>
        <p:nvPicPr>
          <p:cNvPr id="9219" name="Picture 3"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16331"/>
            <a:ext cx="4054079" cy="34612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84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Commitment Process?</a:t>
            </a:r>
            <a:endParaRPr lang="en-US" dirty="0"/>
          </a:p>
        </p:txBody>
      </p:sp>
      <p:sp>
        <p:nvSpPr>
          <p:cNvPr id="3" name="Content Placeholder 2"/>
          <p:cNvSpPr>
            <a:spLocks noGrp="1"/>
          </p:cNvSpPr>
          <p:nvPr>
            <p:ph idx="1"/>
          </p:nvPr>
        </p:nvSpPr>
        <p:spPr/>
        <p:txBody>
          <a:bodyPr>
            <a:normAutofit lnSpcReduction="10000"/>
          </a:bodyPr>
          <a:lstStyle/>
          <a:p>
            <a:r>
              <a:rPr lang="en-US" dirty="0" smtClean="0"/>
              <a:t>Participating districts estimate usage for specified items for the following school year.</a:t>
            </a:r>
          </a:p>
          <a:p>
            <a:r>
              <a:rPr lang="en-US" dirty="0" smtClean="0"/>
              <a:t>The estimated number of cases is entered into an online system currently called </a:t>
            </a:r>
            <a:r>
              <a:rPr lang="en-US" dirty="0" err="1" smtClean="0"/>
              <a:t>Interflex</a:t>
            </a:r>
            <a:r>
              <a:rPr lang="en-US" dirty="0" smtClean="0"/>
              <a:t> (similar to </a:t>
            </a:r>
            <a:r>
              <a:rPr lang="en-US" dirty="0" err="1" smtClean="0"/>
              <a:t>cLiCs</a:t>
            </a:r>
            <a:r>
              <a:rPr lang="en-US" dirty="0" smtClean="0"/>
              <a:t>).</a:t>
            </a:r>
          </a:p>
          <a:p>
            <a:r>
              <a:rPr lang="en-US" dirty="0" smtClean="0"/>
              <a:t>Each specified item needs a community commitment of 2000 cases in order for it to be put on a bid.</a:t>
            </a:r>
          </a:p>
          <a:p>
            <a:r>
              <a:rPr lang="en-US" dirty="0" smtClean="0"/>
              <a:t>Districts are expected to purchase items they have committed to during the following school year.</a:t>
            </a:r>
            <a:endParaRPr lang="en-US" dirty="0"/>
          </a:p>
        </p:txBody>
      </p:sp>
    </p:spTree>
    <p:extLst>
      <p:ext uri="{BB962C8B-B14F-4D97-AF65-F5344CB8AC3E}">
        <p14:creationId xmlns:p14="http://schemas.microsoft.com/office/powerpoint/2010/main" val="1679457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FAQs</a:t>
            </a:r>
            <a:endParaRPr lang="en-US" dirty="0"/>
          </a:p>
        </p:txBody>
      </p:sp>
      <p:sp>
        <p:nvSpPr>
          <p:cNvPr id="3" name="Content Placeholder 2"/>
          <p:cNvSpPr>
            <a:spLocks noGrp="1"/>
          </p:cNvSpPr>
          <p:nvPr>
            <p:ph idx="1"/>
          </p:nvPr>
        </p:nvSpPr>
        <p:spPr/>
        <p:txBody>
          <a:bodyPr/>
          <a:lstStyle/>
          <a:p>
            <a:r>
              <a:rPr lang="en-US" dirty="0" smtClean="0"/>
              <a:t>Do I have to enter commitments?</a:t>
            </a:r>
          </a:p>
          <a:p>
            <a:pPr lvl="1"/>
            <a:r>
              <a:rPr lang="en-US" dirty="0" smtClean="0"/>
              <a:t>No, however there is a 2 part response</a:t>
            </a:r>
          </a:p>
          <a:p>
            <a:pPr lvl="2"/>
            <a:r>
              <a:rPr lang="en-US" dirty="0" smtClean="0"/>
              <a:t>The greater the volume in # of cases, the lower the bid price.  If every district committed to as little as 15-20 cases of a particular specification it could decrease the manufacture bid price</a:t>
            </a:r>
          </a:p>
          <a:p>
            <a:pPr lvl="2"/>
            <a:r>
              <a:rPr lang="en-US" dirty="0" smtClean="0"/>
              <a:t>Also, if every </a:t>
            </a:r>
            <a:r>
              <a:rPr lang="en-US" dirty="0"/>
              <a:t>district </a:t>
            </a:r>
            <a:r>
              <a:rPr lang="en-US" dirty="0" smtClean="0"/>
              <a:t>committed </a:t>
            </a:r>
            <a:r>
              <a:rPr lang="en-US" dirty="0"/>
              <a:t>to as little as 15-20 cases of </a:t>
            </a:r>
            <a:r>
              <a:rPr lang="en-US" dirty="0" smtClean="0"/>
              <a:t>each specification, every specification would be sent to bid since the 2000 case threshold was met</a:t>
            </a:r>
            <a:endParaRPr lang="en-US" dirty="0"/>
          </a:p>
        </p:txBody>
      </p:sp>
    </p:spTree>
    <p:extLst>
      <p:ext uri="{BB962C8B-B14F-4D97-AF65-F5344CB8AC3E}">
        <p14:creationId xmlns:p14="http://schemas.microsoft.com/office/powerpoint/2010/main" val="719610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FAQs</a:t>
            </a:r>
            <a:endParaRPr lang="en-US" dirty="0"/>
          </a:p>
        </p:txBody>
      </p:sp>
      <p:sp>
        <p:nvSpPr>
          <p:cNvPr id="3" name="Content Placeholder 2"/>
          <p:cNvSpPr>
            <a:spLocks noGrp="1"/>
          </p:cNvSpPr>
          <p:nvPr>
            <p:ph idx="1"/>
          </p:nvPr>
        </p:nvSpPr>
        <p:spPr/>
        <p:txBody>
          <a:bodyPr/>
          <a:lstStyle/>
          <a:p>
            <a:r>
              <a:rPr lang="en-US" dirty="0" smtClean="0"/>
              <a:t>What if I enter commitments and then decide not to actually use the product once it’s awarded?</a:t>
            </a:r>
          </a:p>
          <a:p>
            <a:pPr lvl="1"/>
            <a:r>
              <a:rPr lang="en-US" dirty="0" smtClean="0"/>
              <a:t>If you know you will not use an awarded product and you committed to a # of cases, please connect with your distributor to let them know of the change.  Also, contact a broker or manufacturer.</a:t>
            </a:r>
            <a:endParaRPr lang="en-US" dirty="0"/>
          </a:p>
        </p:txBody>
      </p:sp>
    </p:spTree>
    <p:extLst>
      <p:ext uri="{BB962C8B-B14F-4D97-AF65-F5344CB8AC3E}">
        <p14:creationId xmlns:p14="http://schemas.microsoft.com/office/powerpoint/2010/main" val="624043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FAQs</a:t>
            </a:r>
            <a:endParaRPr lang="en-US" dirty="0"/>
          </a:p>
        </p:txBody>
      </p:sp>
      <p:sp>
        <p:nvSpPr>
          <p:cNvPr id="3" name="Content Placeholder 2"/>
          <p:cNvSpPr>
            <a:spLocks noGrp="1"/>
          </p:cNvSpPr>
          <p:nvPr>
            <p:ph idx="1"/>
          </p:nvPr>
        </p:nvSpPr>
        <p:spPr/>
        <p:txBody>
          <a:bodyPr/>
          <a:lstStyle/>
          <a:p>
            <a:r>
              <a:rPr lang="en-US" dirty="0" smtClean="0"/>
              <a:t>Can I still buy an awarded item if I didn’t commit in the previous fall?</a:t>
            </a:r>
          </a:p>
          <a:p>
            <a:pPr lvl="1"/>
            <a:r>
              <a:rPr lang="en-US" dirty="0" smtClean="0"/>
              <a:t>Yes, you are able to take advantage of the awarded item’s pricing even if you didn’t commit to a certain # of cases.  The problem with not committing and purchasing the awarded product is the MSFBG purchasing group as a whole could have seen a lower bid price if schools would have committed in the fall.</a:t>
            </a:r>
            <a:endParaRPr lang="en-US" dirty="0"/>
          </a:p>
        </p:txBody>
      </p:sp>
    </p:spTree>
    <p:extLst>
      <p:ext uri="{BB962C8B-B14F-4D97-AF65-F5344CB8AC3E}">
        <p14:creationId xmlns:p14="http://schemas.microsoft.com/office/powerpoint/2010/main" val="1462136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 Process	</a:t>
            </a:r>
            <a:endParaRPr lang="en-US" dirty="0"/>
          </a:p>
        </p:txBody>
      </p:sp>
      <p:sp>
        <p:nvSpPr>
          <p:cNvPr id="3" name="Content Placeholder 2"/>
          <p:cNvSpPr>
            <a:spLocks noGrp="1"/>
          </p:cNvSpPr>
          <p:nvPr>
            <p:ph idx="1"/>
          </p:nvPr>
        </p:nvSpPr>
        <p:spPr/>
        <p:txBody>
          <a:bodyPr/>
          <a:lstStyle/>
          <a:p>
            <a:r>
              <a:rPr lang="en-US" dirty="0" smtClean="0"/>
              <a:t>All specifications meeting 2000 case thresholds are put on the bid</a:t>
            </a:r>
          </a:p>
          <a:p>
            <a:r>
              <a:rPr lang="en-US" dirty="0" smtClean="0"/>
              <a:t>Bid is released in late November/Early December via </a:t>
            </a:r>
            <a:r>
              <a:rPr lang="en-US" dirty="0" err="1" smtClean="0"/>
              <a:t>Interflex</a:t>
            </a:r>
            <a:endParaRPr lang="en-US" dirty="0" smtClean="0"/>
          </a:p>
          <a:p>
            <a:r>
              <a:rPr lang="en-US" dirty="0" smtClean="0"/>
              <a:t>Bid is closed early January</a:t>
            </a:r>
            <a:endParaRPr lang="en-US" dirty="0"/>
          </a:p>
        </p:txBody>
      </p:sp>
    </p:spTree>
    <p:extLst>
      <p:ext uri="{BB962C8B-B14F-4D97-AF65-F5344CB8AC3E}">
        <p14:creationId xmlns:p14="http://schemas.microsoft.com/office/powerpoint/2010/main" val="1561655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 Process	</a:t>
            </a:r>
            <a:endParaRPr lang="en-US" dirty="0"/>
          </a:p>
        </p:txBody>
      </p:sp>
      <p:sp>
        <p:nvSpPr>
          <p:cNvPr id="3" name="Content Placeholder 2"/>
          <p:cNvSpPr>
            <a:spLocks noGrp="1"/>
          </p:cNvSpPr>
          <p:nvPr>
            <p:ph idx="1"/>
          </p:nvPr>
        </p:nvSpPr>
        <p:spPr/>
        <p:txBody>
          <a:bodyPr/>
          <a:lstStyle/>
          <a:p>
            <a:r>
              <a:rPr lang="en-US" dirty="0" smtClean="0"/>
              <a:t>Once bid is closed, MSFBG consultant and voting team get to work</a:t>
            </a:r>
          </a:p>
          <a:p>
            <a:pPr lvl="1"/>
            <a:r>
              <a:rPr lang="en-US" dirty="0" smtClean="0"/>
              <a:t>Paper </a:t>
            </a:r>
            <a:r>
              <a:rPr lang="en-US" dirty="0" err="1" smtClean="0"/>
              <a:t>evals</a:t>
            </a:r>
            <a:r>
              <a:rPr lang="en-US" dirty="0" smtClean="0"/>
              <a:t> </a:t>
            </a:r>
            <a:r>
              <a:rPr lang="mr-IN" dirty="0" smtClean="0"/>
              <a:t>–</a:t>
            </a:r>
            <a:r>
              <a:rPr lang="en-US" dirty="0" smtClean="0"/>
              <a:t> to ensure products bid meet paper specification</a:t>
            </a:r>
          </a:p>
          <a:p>
            <a:pPr lvl="1"/>
            <a:r>
              <a:rPr lang="en-US" dirty="0" smtClean="0"/>
              <a:t>Tasting/Visual </a:t>
            </a:r>
            <a:r>
              <a:rPr lang="en-US" dirty="0" err="1" smtClean="0"/>
              <a:t>Evals</a:t>
            </a:r>
            <a:r>
              <a:rPr lang="en-US" dirty="0" smtClean="0"/>
              <a:t> </a:t>
            </a:r>
            <a:r>
              <a:rPr lang="mr-IN" dirty="0" smtClean="0"/>
              <a:t>–</a:t>
            </a:r>
            <a:r>
              <a:rPr lang="en-US" dirty="0" smtClean="0"/>
              <a:t> to ensure products bid meet acceptability standards</a:t>
            </a:r>
            <a:endParaRPr lang="en-US" dirty="0"/>
          </a:p>
        </p:txBody>
      </p:sp>
    </p:spTree>
    <p:extLst>
      <p:ext uri="{BB962C8B-B14F-4D97-AF65-F5344CB8AC3E}">
        <p14:creationId xmlns:p14="http://schemas.microsoft.com/office/powerpoint/2010/main" val="775632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Criteria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Food Items: </a:t>
            </a:r>
          </a:p>
          <a:p>
            <a:r>
              <a:rPr lang="en-US" dirty="0" smtClean="0"/>
              <a:t>The </a:t>
            </a:r>
            <a:r>
              <a:rPr lang="en-US" dirty="0"/>
              <a:t>two lowest cost items meeting specifications will be evaluated first.  </a:t>
            </a:r>
            <a:endParaRPr lang="en-US" dirty="0" smtClean="0"/>
          </a:p>
          <a:p>
            <a:r>
              <a:rPr lang="en-US" dirty="0" smtClean="0"/>
              <a:t>The </a:t>
            </a:r>
            <a:r>
              <a:rPr lang="en-US" dirty="0"/>
              <a:t>items will be evaluated in a blind tasting where the item will be evaluated on a 1 to 5 scale for </a:t>
            </a:r>
            <a:r>
              <a:rPr lang="en-US" i="1" dirty="0"/>
              <a:t>appearance, aroma, taste, texture, and packaging</a:t>
            </a:r>
            <a:r>
              <a:rPr lang="en-US" dirty="0"/>
              <a:t>.  </a:t>
            </a:r>
            <a:endParaRPr lang="en-US" dirty="0" smtClean="0"/>
          </a:p>
          <a:p>
            <a:r>
              <a:rPr lang="en-US" dirty="0" smtClean="0"/>
              <a:t>The </a:t>
            </a:r>
            <a:r>
              <a:rPr lang="en-US" dirty="0"/>
              <a:t>item will be assigned a score in each category.  </a:t>
            </a:r>
            <a:endParaRPr lang="en-US" dirty="0" smtClean="0"/>
          </a:p>
          <a:p>
            <a:r>
              <a:rPr lang="en-US" dirty="0" smtClean="0"/>
              <a:t>The </a:t>
            </a:r>
            <a:r>
              <a:rPr lang="en-US" dirty="0"/>
              <a:t>item must score a minimum of a 3 in each category to be considered acceptable.  </a:t>
            </a:r>
            <a:endParaRPr lang="en-US" dirty="0" smtClean="0"/>
          </a:p>
          <a:p>
            <a:r>
              <a:rPr lang="en-US" dirty="0" smtClean="0"/>
              <a:t>If </a:t>
            </a:r>
            <a:r>
              <a:rPr lang="en-US" dirty="0"/>
              <a:t>the lowest cost item is considered acceptable, no more items will be tested.  </a:t>
            </a:r>
            <a:endParaRPr lang="en-US" dirty="0" smtClean="0"/>
          </a:p>
          <a:p>
            <a:r>
              <a:rPr lang="en-US" dirty="0" smtClean="0"/>
              <a:t>At </a:t>
            </a:r>
            <a:r>
              <a:rPr lang="en-US" dirty="0"/>
              <a:t>no time are items considered on a side by side basis, and at no time will the testers know the price or vendor of the product they are testing.</a:t>
            </a:r>
          </a:p>
          <a:p>
            <a:endParaRPr lang="en-US" dirty="0"/>
          </a:p>
        </p:txBody>
      </p:sp>
    </p:spTree>
    <p:extLst>
      <p:ext uri="{BB962C8B-B14F-4D97-AF65-F5344CB8AC3E}">
        <p14:creationId xmlns:p14="http://schemas.microsoft.com/office/powerpoint/2010/main" val="1665234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Criteria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Non-Food </a:t>
            </a:r>
            <a:r>
              <a:rPr lang="en-US" dirty="0"/>
              <a:t>Items: </a:t>
            </a:r>
          </a:p>
          <a:p>
            <a:r>
              <a:rPr lang="en-US" dirty="0" smtClean="0"/>
              <a:t>The </a:t>
            </a:r>
            <a:r>
              <a:rPr lang="en-US" dirty="0"/>
              <a:t>two lowest cost items meeting specifications will be evaluated first.  </a:t>
            </a:r>
            <a:endParaRPr lang="en-US" dirty="0" smtClean="0"/>
          </a:p>
          <a:p>
            <a:r>
              <a:rPr lang="en-US" dirty="0" smtClean="0"/>
              <a:t>The </a:t>
            </a:r>
            <a:r>
              <a:rPr lang="en-US" dirty="0"/>
              <a:t>items will be evaluated in a blind tasting where the item will be evaluated on a 1 to 5 scale for </a:t>
            </a:r>
            <a:r>
              <a:rPr lang="en-US" i="1" dirty="0"/>
              <a:t>appearance, package integrity, usability, strength, and aroma</a:t>
            </a:r>
            <a:r>
              <a:rPr lang="en-US" dirty="0"/>
              <a:t> </a:t>
            </a:r>
            <a:r>
              <a:rPr lang="en-US" dirty="0" smtClean="0"/>
              <a:t>.  </a:t>
            </a:r>
          </a:p>
          <a:p>
            <a:r>
              <a:rPr lang="en-US" dirty="0" smtClean="0"/>
              <a:t>The </a:t>
            </a:r>
            <a:r>
              <a:rPr lang="en-US" dirty="0"/>
              <a:t>item will be assigned a score in each category.  </a:t>
            </a:r>
            <a:endParaRPr lang="en-US" dirty="0" smtClean="0"/>
          </a:p>
          <a:p>
            <a:r>
              <a:rPr lang="en-US" dirty="0" smtClean="0"/>
              <a:t>The </a:t>
            </a:r>
            <a:r>
              <a:rPr lang="en-US" dirty="0"/>
              <a:t>item must score a minimum of a 3 in each category to be considered acceptable.  </a:t>
            </a:r>
            <a:endParaRPr lang="en-US" dirty="0" smtClean="0"/>
          </a:p>
          <a:p>
            <a:r>
              <a:rPr lang="en-US" dirty="0" smtClean="0"/>
              <a:t>If </a:t>
            </a:r>
            <a:r>
              <a:rPr lang="en-US" dirty="0"/>
              <a:t>the lowest cost item is considered acceptable, no more items will be tested.  </a:t>
            </a:r>
            <a:endParaRPr lang="en-US" dirty="0" smtClean="0"/>
          </a:p>
          <a:p>
            <a:r>
              <a:rPr lang="en-US" dirty="0" smtClean="0"/>
              <a:t>At </a:t>
            </a:r>
            <a:r>
              <a:rPr lang="en-US" dirty="0"/>
              <a:t>no time are items considered on a side by side basis, and at no time will the testers know the price or vendor of the product they are testing.</a:t>
            </a:r>
          </a:p>
          <a:p>
            <a:endParaRPr lang="en-US" dirty="0"/>
          </a:p>
        </p:txBody>
      </p:sp>
    </p:spTree>
    <p:extLst>
      <p:ext uri="{BB962C8B-B14F-4D97-AF65-F5344CB8AC3E}">
        <p14:creationId xmlns:p14="http://schemas.microsoft.com/office/powerpoint/2010/main" val="1238878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 Announcement and Bid #2	</a:t>
            </a:r>
            <a:endParaRPr lang="en-US" dirty="0"/>
          </a:p>
        </p:txBody>
      </p:sp>
      <p:sp>
        <p:nvSpPr>
          <p:cNvPr id="3" name="Content Placeholder 2"/>
          <p:cNvSpPr>
            <a:spLocks noGrp="1"/>
          </p:cNvSpPr>
          <p:nvPr>
            <p:ph idx="1"/>
          </p:nvPr>
        </p:nvSpPr>
        <p:spPr/>
        <p:txBody>
          <a:bodyPr>
            <a:normAutofit/>
          </a:bodyPr>
          <a:lstStyle/>
          <a:p>
            <a:r>
              <a:rPr lang="en-US" dirty="0" smtClean="0"/>
              <a:t>Awarded items are announced in early March </a:t>
            </a:r>
          </a:p>
          <a:p>
            <a:r>
              <a:rPr lang="en-US" dirty="0" smtClean="0"/>
              <a:t>If issues present with a specification during Bid #1, the voting team will decide the cost/benefit analysis if a bid #2 is required</a:t>
            </a:r>
            <a:endParaRPr lang="en-US" dirty="0"/>
          </a:p>
          <a:p>
            <a:endParaRPr lang="en-US" dirty="0"/>
          </a:p>
        </p:txBody>
      </p:sp>
    </p:spTree>
    <p:extLst>
      <p:ext uri="{BB962C8B-B14F-4D97-AF65-F5344CB8AC3E}">
        <p14:creationId xmlns:p14="http://schemas.microsoft.com/office/powerpoint/2010/main" val="5698379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Bid 1 &amp; 2</a:t>
            </a:r>
          </a:p>
        </p:txBody>
      </p:sp>
      <p:sp>
        <p:nvSpPr>
          <p:cNvPr id="3" name="Content Placeholder 2"/>
          <p:cNvSpPr>
            <a:spLocks noGrp="1"/>
          </p:cNvSpPr>
          <p:nvPr>
            <p:ph idx="1"/>
          </p:nvPr>
        </p:nvSpPr>
        <p:spPr>
          <a:xfrm>
            <a:off x="2186622" y="2400300"/>
            <a:ext cx="8000874" cy="3839633"/>
          </a:xfrm>
        </p:spPr>
        <p:txBody>
          <a:bodyPr>
            <a:normAutofit fontScale="92500"/>
          </a:bodyPr>
          <a:lstStyle/>
          <a:p>
            <a:r>
              <a:rPr lang="en-US" dirty="0">
                <a:solidFill>
                  <a:schemeClr val="accent2">
                    <a:lumMod val="50000"/>
                  </a:schemeClr>
                </a:solidFill>
              </a:rPr>
              <a:t>First Bid #1 was </a:t>
            </a:r>
            <a:r>
              <a:rPr lang="en-US" dirty="0" smtClean="0">
                <a:solidFill>
                  <a:schemeClr val="accent2">
                    <a:lumMod val="50000"/>
                  </a:schemeClr>
                </a:solidFill>
              </a:rPr>
              <a:t>announced 2/28/18 </a:t>
            </a:r>
            <a:r>
              <a:rPr lang="en-US" dirty="0">
                <a:solidFill>
                  <a:schemeClr val="accent2">
                    <a:lumMod val="50000"/>
                  </a:schemeClr>
                </a:solidFill>
              </a:rPr>
              <a:t>and posted on the website</a:t>
            </a:r>
          </a:p>
          <a:p>
            <a:pPr marL="114297" indent="0" algn="ctr">
              <a:buNone/>
            </a:pPr>
            <a:r>
              <a:rPr lang="en-US" sz="3600" b="1" u="sng" dirty="0">
                <a:solidFill>
                  <a:schemeClr val="accent2">
                    <a:lumMod val="50000"/>
                  </a:schemeClr>
                </a:solidFill>
              </a:rPr>
              <a:t>www.ahschools.us/msfbg </a:t>
            </a:r>
          </a:p>
          <a:p>
            <a:r>
              <a:rPr lang="en-US" dirty="0">
                <a:solidFill>
                  <a:schemeClr val="accent2">
                    <a:lumMod val="50000"/>
                  </a:schemeClr>
                </a:solidFill>
              </a:rPr>
              <a:t>Second Bid #2 was approved by school board </a:t>
            </a:r>
            <a:r>
              <a:rPr lang="en-US" dirty="0" smtClean="0">
                <a:solidFill>
                  <a:schemeClr val="accent2">
                    <a:lumMod val="50000"/>
                  </a:schemeClr>
                </a:solidFill>
              </a:rPr>
              <a:t>4/23/18</a:t>
            </a:r>
            <a:endParaRPr lang="en-US" dirty="0">
              <a:solidFill>
                <a:schemeClr val="accent2">
                  <a:lumMod val="50000"/>
                </a:schemeClr>
              </a:solidFill>
            </a:endParaRPr>
          </a:p>
          <a:p>
            <a:pPr lvl="1"/>
            <a:r>
              <a:rPr lang="en-US" dirty="0">
                <a:solidFill>
                  <a:schemeClr val="accent2">
                    <a:lumMod val="50000"/>
                  </a:schemeClr>
                </a:solidFill>
              </a:rPr>
              <a:t>Will </a:t>
            </a:r>
            <a:r>
              <a:rPr lang="en-US" dirty="0" smtClean="0">
                <a:solidFill>
                  <a:schemeClr val="accent2">
                    <a:lumMod val="50000"/>
                  </a:schemeClr>
                </a:solidFill>
              </a:rPr>
              <a:t>email update to:</a:t>
            </a:r>
            <a:endParaRPr lang="en-US" dirty="0">
              <a:solidFill>
                <a:schemeClr val="accent2">
                  <a:lumMod val="50000"/>
                </a:schemeClr>
              </a:solidFill>
            </a:endParaRPr>
          </a:p>
          <a:p>
            <a:pPr lvl="2"/>
            <a:r>
              <a:rPr lang="en-US" dirty="0">
                <a:solidFill>
                  <a:schemeClr val="accent2">
                    <a:lumMod val="50000"/>
                  </a:schemeClr>
                </a:solidFill>
              </a:rPr>
              <a:t>Participants</a:t>
            </a:r>
          </a:p>
          <a:p>
            <a:pPr lvl="2"/>
            <a:r>
              <a:rPr lang="en-US" dirty="0">
                <a:solidFill>
                  <a:schemeClr val="accent2">
                    <a:lumMod val="50000"/>
                  </a:schemeClr>
                </a:solidFill>
              </a:rPr>
              <a:t>Manufacturers/Brokers</a:t>
            </a:r>
          </a:p>
          <a:p>
            <a:pPr lvl="2"/>
            <a:r>
              <a:rPr lang="en-US" dirty="0">
                <a:solidFill>
                  <a:schemeClr val="accent2">
                    <a:lumMod val="50000"/>
                  </a:schemeClr>
                </a:solidFill>
              </a:rPr>
              <a:t>Distributors </a:t>
            </a:r>
          </a:p>
          <a:p>
            <a:pPr lvl="1"/>
            <a:r>
              <a:rPr lang="en-US" dirty="0">
                <a:solidFill>
                  <a:schemeClr val="accent2">
                    <a:lumMod val="50000"/>
                  </a:schemeClr>
                </a:solidFill>
              </a:rPr>
              <a:t>The new items will be added to the website </a:t>
            </a:r>
            <a:r>
              <a:rPr lang="en-US" dirty="0" smtClean="0">
                <a:solidFill>
                  <a:schemeClr val="accent2">
                    <a:lumMod val="50000"/>
                  </a:schemeClr>
                </a:solidFill>
              </a:rPr>
              <a:t>by next week</a:t>
            </a:r>
            <a:endParaRPr lang="en-US" dirty="0">
              <a:solidFill>
                <a:schemeClr val="accent2">
                  <a:lumMod val="50000"/>
                </a:schemeClr>
              </a:solidFill>
            </a:endParaRPr>
          </a:p>
        </p:txBody>
      </p:sp>
      <p:sp>
        <p:nvSpPr>
          <p:cNvPr id="4" name="Slide Number Placeholder 3"/>
          <p:cNvSpPr>
            <a:spLocks noGrp="1"/>
          </p:cNvSpPr>
          <p:nvPr>
            <p:ph type="sldNum" sz="quarter" idx="12"/>
          </p:nvPr>
        </p:nvSpPr>
        <p:spPr/>
        <p:txBody>
          <a:bodyPr/>
          <a:lstStyle/>
          <a:p>
            <a:pPr>
              <a:defRPr/>
            </a:pPr>
            <a:fld id="{4E59BADE-B897-45DB-9CF9-3AF353E719DD}" type="slidenum">
              <a:rPr lang="en-US" altLang="en-US" smtClean="0"/>
              <a:pPr>
                <a:defRPr/>
              </a:pPr>
              <a:t>29</a:t>
            </a:fld>
            <a:endParaRPr lang="en-US" altLang="en-US"/>
          </a:p>
        </p:txBody>
      </p:sp>
      <p:pic>
        <p:nvPicPr>
          <p:cNvPr id="5" name="Picture 4" descr="would like to share a few tips with you that, from our experienc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19490">
            <a:off x="8363508" y="630745"/>
            <a:ext cx="1662736" cy="1564928"/>
          </a:xfrm>
          <a:prstGeom prst="rect">
            <a:avLst/>
          </a:prstGeom>
          <a:ln>
            <a:noFill/>
          </a:ln>
          <a:effectLst>
            <a:softEdge rad="112500"/>
          </a:effectLst>
        </p:spPr>
      </p:pic>
    </p:spTree>
    <p:extLst>
      <p:ext uri="{BB962C8B-B14F-4D97-AF65-F5344CB8AC3E}">
        <p14:creationId xmlns:p14="http://schemas.microsoft.com/office/powerpoint/2010/main" val="534762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3"/>
          <p:cNvSpPr>
            <a:spLocks noGrp="1"/>
          </p:cNvSpPr>
          <p:nvPr>
            <p:ph type="title"/>
          </p:nvPr>
        </p:nvSpPr>
        <p:spPr>
          <a:xfrm>
            <a:off x="2609850" y="1200150"/>
            <a:ext cx="7035800" cy="847725"/>
          </a:xfrm>
        </p:spPr>
        <p:txBody>
          <a:bodyPr>
            <a:normAutofit/>
          </a:bodyPr>
          <a:lstStyle/>
          <a:p>
            <a:pPr algn="ctr" eaLnBrk="1" hangingPunct="1"/>
            <a:r>
              <a:rPr lang="en-US" altLang="en-US" b="1" dirty="0"/>
              <a:t>WELCOME</a:t>
            </a:r>
          </a:p>
        </p:txBody>
      </p:sp>
      <p:sp>
        <p:nvSpPr>
          <p:cNvPr id="10242" name="Content Placeholder 2"/>
          <p:cNvSpPr>
            <a:spLocks noGrp="1"/>
          </p:cNvSpPr>
          <p:nvPr>
            <p:ph type="body" idx="1"/>
          </p:nvPr>
        </p:nvSpPr>
        <p:spPr>
          <a:xfrm>
            <a:off x="1752601" y="2363453"/>
            <a:ext cx="8629650" cy="1672829"/>
          </a:xfrm>
        </p:spPr>
        <p:txBody>
          <a:bodyPr>
            <a:normAutofit/>
          </a:bodyPr>
          <a:lstStyle/>
          <a:p>
            <a:pPr eaLnBrk="1" hangingPunct="1">
              <a:defRPr/>
            </a:pPr>
            <a:r>
              <a:rPr lang="en-US" sz="3300" b="1" dirty="0">
                <a:solidFill>
                  <a:schemeClr val="accent2">
                    <a:lumMod val="50000"/>
                  </a:schemeClr>
                </a:solidFill>
                <a:latin typeface="Calibri" panose="020F0502020204030204" pitchFamily="34" charset="0"/>
              </a:rPr>
              <a:t>Laura Metzger, </a:t>
            </a:r>
            <a:r>
              <a:rPr lang="en-US" sz="3300" b="1" dirty="0">
                <a:solidFill>
                  <a:schemeClr val="accent2">
                    <a:lumMod val="50000"/>
                  </a:schemeClr>
                </a:solidFill>
                <a:latin typeface="Calibri" panose="020F0502020204030204" pitchFamily="34" charset="0"/>
              </a:rPr>
              <a:t>MSFBG Consultant</a:t>
            </a:r>
            <a:endParaRPr lang="en-US" sz="3300" dirty="0">
              <a:solidFill>
                <a:schemeClr val="accent2">
                  <a:lumMod val="50000"/>
                </a:schemeClr>
              </a:solidFill>
              <a:latin typeface="Calibri" panose="020F0502020204030204" pitchFamily="34" charset="0"/>
            </a:endParaRPr>
          </a:p>
          <a:p>
            <a:pPr eaLnBrk="1" hangingPunct="1">
              <a:defRPr/>
            </a:pPr>
            <a:endParaRPr lang="en-US" sz="2700" dirty="0">
              <a:solidFill>
                <a:schemeClr val="accent2">
                  <a:lumMod val="50000"/>
                </a:schemeClr>
              </a:solidFill>
              <a:latin typeface="Calibri" panose="020F0502020204030204" pitchFamily="34" charset="0"/>
            </a:endParaRPr>
          </a:p>
        </p:txBody>
      </p:sp>
      <p:sp>
        <p:nvSpPr>
          <p:cNvPr id="1024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557213" indent="-214313">
              <a:defRPr>
                <a:solidFill>
                  <a:schemeClr val="tx1"/>
                </a:solidFill>
                <a:latin typeface="Arial" pitchFamily="34" charset="0"/>
                <a:cs typeface="Arial" pitchFamily="34" charset="0"/>
              </a:defRPr>
            </a:lvl2pPr>
            <a:lvl3pPr marL="857250" indent="-171450">
              <a:defRPr>
                <a:solidFill>
                  <a:schemeClr val="tx1"/>
                </a:solidFill>
                <a:latin typeface="Arial" pitchFamily="34" charset="0"/>
                <a:cs typeface="Arial" pitchFamily="34" charset="0"/>
              </a:defRPr>
            </a:lvl3pPr>
            <a:lvl4pPr marL="1200150" indent="-171450">
              <a:defRPr>
                <a:solidFill>
                  <a:schemeClr val="tx1"/>
                </a:solidFill>
                <a:latin typeface="Arial" pitchFamily="34" charset="0"/>
                <a:cs typeface="Arial" pitchFamily="34" charset="0"/>
              </a:defRPr>
            </a:lvl4pPr>
            <a:lvl5pPr marL="1543050" indent="-171450">
              <a:defRPr>
                <a:solidFill>
                  <a:schemeClr val="tx1"/>
                </a:solidFill>
                <a:latin typeface="Arial" pitchFamily="34" charset="0"/>
                <a:cs typeface="Arial" pitchFamily="34" charset="0"/>
              </a:defRPr>
            </a:lvl5pPr>
            <a:lvl6pPr marL="1885950" indent="-171450" eaLnBrk="0" fontAlgn="base" hangingPunct="0">
              <a:spcBef>
                <a:spcPct val="0"/>
              </a:spcBef>
              <a:spcAft>
                <a:spcPct val="0"/>
              </a:spcAft>
              <a:defRPr>
                <a:solidFill>
                  <a:schemeClr val="tx1"/>
                </a:solidFill>
                <a:latin typeface="Arial" pitchFamily="34" charset="0"/>
                <a:cs typeface="Arial" pitchFamily="34" charset="0"/>
              </a:defRPr>
            </a:lvl6pPr>
            <a:lvl7pPr marL="2228850" indent="-171450" eaLnBrk="0" fontAlgn="base" hangingPunct="0">
              <a:spcBef>
                <a:spcPct val="0"/>
              </a:spcBef>
              <a:spcAft>
                <a:spcPct val="0"/>
              </a:spcAft>
              <a:defRPr>
                <a:solidFill>
                  <a:schemeClr val="tx1"/>
                </a:solidFill>
                <a:latin typeface="Arial" pitchFamily="34" charset="0"/>
                <a:cs typeface="Arial" pitchFamily="34" charset="0"/>
              </a:defRPr>
            </a:lvl7pPr>
            <a:lvl8pPr marL="2571750" indent="-171450" eaLnBrk="0" fontAlgn="base" hangingPunct="0">
              <a:spcBef>
                <a:spcPct val="0"/>
              </a:spcBef>
              <a:spcAft>
                <a:spcPct val="0"/>
              </a:spcAft>
              <a:defRPr>
                <a:solidFill>
                  <a:schemeClr val="tx1"/>
                </a:solidFill>
                <a:latin typeface="Arial" pitchFamily="34" charset="0"/>
                <a:cs typeface="Arial" pitchFamily="34" charset="0"/>
              </a:defRPr>
            </a:lvl8pPr>
            <a:lvl9pPr marL="2914650" indent="-17145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FFFFFF"/>
                </a:solidFill>
                <a:latin typeface="Tw Cen MT" pitchFamily="34" charset="0"/>
              </a:rPr>
              <a:t>3</a:t>
            </a:r>
          </a:p>
        </p:txBody>
      </p:sp>
      <p:pic>
        <p:nvPicPr>
          <p:cNvPr id="10244" name="Picture 4"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3771900"/>
            <a:ext cx="2415954" cy="2106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04795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t>Awards</a:t>
            </a:r>
          </a:p>
        </p:txBody>
      </p:sp>
      <p:sp>
        <p:nvSpPr>
          <p:cNvPr id="3" name="Content Placeholder 2"/>
          <p:cNvSpPr>
            <a:spLocks noGrp="1"/>
          </p:cNvSpPr>
          <p:nvPr>
            <p:ph idx="1"/>
          </p:nvPr>
        </p:nvSpPr>
        <p:spPr/>
        <p:txBody>
          <a:bodyPr>
            <a:normAutofit/>
          </a:bodyPr>
          <a:lstStyle/>
          <a:p>
            <a:r>
              <a:rPr lang="en-US" sz="3300" b="1" dirty="0">
                <a:solidFill>
                  <a:schemeClr val="accent2">
                    <a:lumMod val="50000"/>
                  </a:schemeClr>
                </a:solidFill>
              </a:rPr>
              <a:t>178 </a:t>
            </a:r>
            <a:r>
              <a:rPr lang="en-US" sz="3300" b="1" dirty="0">
                <a:solidFill>
                  <a:schemeClr val="accent2">
                    <a:lumMod val="50000"/>
                  </a:schemeClr>
                </a:solidFill>
              </a:rPr>
              <a:t>items were </a:t>
            </a:r>
            <a:r>
              <a:rPr lang="en-US" sz="3300" b="1" dirty="0">
                <a:solidFill>
                  <a:schemeClr val="accent2">
                    <a:lumMod val="50000"/>
                  </a:schemeClr>
                </a:solidFill>
              </a:rPr>
              <a:t>awarded</a:t>
            </a:r>
            <a:r>
              <a:rPr lang="en-US" sz="3000" b="1" dirty="0">
                <a:solidFill>
                  <a:schemeClr val="accent2">
                    <a:lumMod val="50000"/>
                  </a:schemeClr>
                </a:solidFill>
              </a:rPr>
              <a:t> </a:t>
            </a:r>
            <a:endParaRPr lang="en-US" sz="3000" b="1" dirty="0">
              <a:solidFill>
                <a:schemeClr val="accent2">
                  <a:lumMod val="50000"/>
                </a:schemeClr>
              </a:solidFill>
            </a:endParaRPr>
          </a:p>
          <a:p>
            <a:r>
              <a:rPr lang="en-US" sz="3000" b="1" dirty="0">
                <a:solidFill>
                  <a:schemeClr val="accent2">
                    <a:lumMod val="50000"/>
                  </a:schemeClr>
                </a:solidFill>
              </a:rPr>
              <a:t>I</a:t>
            </a:r>
            <a:r>
              <a:rPr lang="en-US" sz="3000" b="1" dirty="0">
                <a:solidFill>
                  <a:schemeClr val="accent2">
                    <a:lumMod val="50000"/>
                  </a:schemeClr>
                </a:solidFill>
              </a:rPr>
              <a:t>tems </a:t>
            </a:r>
            <a:r>
              <a:rPr lang="en-US" sz="3000" b="1" dirty="0">
                <a:solidFill>
                  <a:schemeClr val="accent2">
                    <a:lumMod val="50000"/>
                  </a:schemeClr>
                </a:solidFill>
              </a:rPr>
              <a:t>rescinded</a:t>
            </a:r>
          </a:p>
          <a:p>
            <a:pPr lvl="2"/>
            <a:r>
              <a:rPr lang="en-US" sz="2800" dirty="0">
                <a:solidFill>
                  <a:schemeClr val="accent2">
                    <a:lumMod val="50000"/>
                  </a:schemeClr>
                </a:solidFill>
              </a:rPr>
              <a:t>McCain Hash Brown Patty</a:t>
            </a:r>
            <a:endParaRPr lang="en-US" sz="2800" dirty="0">
              <a:solidFill>
                <a:schemeClr val="accent2">
                  <a:lumMod val="50000"/>
                </a:schemeClr>
              </a:solidFill>
            </a:endParaRPr>
          </a:p>
          <a:p>
            <a:pPr lvl="2"/>
            <a:r>
              <a:rPr lang="en-US" sz="2800" dirty="0" err="1">
                <a:solidFill>
                  <a:schemeClr val="accent2">
                    <a:lumMod val="50000"/>
                  </a:schemeClr>
                </a:solidFill>
              </a:rPr>
              <a:t>Nardone</a:t>
            </a:r>
            <a:r>
              <a:rPr lang="en-US" sz="2800" dirty="0">
                <a:solidFill>
                  <a:schemeClr val="accent2">
                    <a:lumMod val="50000"/>
                  </a:schemeClr>
                </a:solidFill>
              </a:rPr>
              <a:t> 4 </a:t>
            </a:r>
            <a:r>
              <a:rPr lang="en-US" sz="2800">
                <a:solidFill>
                  <a:schemeClr val="accent2">
                    <a:lumMod val="50000"/>
                  </a:schemeClr>
                </a:solidFill>
              </a:rPr>
              <a:t>Cheese Pizza </a:t>
            </a:r>
            <a:r>
              <a:rPr lang="en-US" sz="2800" dirty="0">
                <a:solidFill>
                  <a:schemeClr val="accent2">
                    <a:lumMod val="50000"/>
                  </a:schemeClr>
                </a:solidFill>
              </a:rPr>
              <a:t>&amp; Pepperoni Pizza</a:t>
            </a:r>
          </a:p>
          <a:p>
            <a:pPr lvl="2"/>
            <a:r>
              <a:rPr lang="en-US" sz="2800" dirty="0">
                <a:solidFill>
                  <a:schemeClr val="accent2">
                    <a:lumMod val="50000"/>
                  </a:schemeClr>
                </a:solidFill>
              </a:rPr>
              <a:t>Barrel O Fun Potato Chips</a:t>
            </a:r>
            <a:endParaRPr lang="en-US" sz="2800" dirty="0">
              <a:solidFill>
                <a:schemeClr val="accent2">
                  <a:lumMod val="50000"/>
                </a:schemeClr>
              </a:solidFill>
            </a:endParaRPr>
          </a:p>
          <a:p>
            <a:pPr lvl="2"/>
            <a:endParaRPr lang="en-US" sz="2800" dirty="0">
              <a:solidFill>
                <a:schemeClr val="accent2">
                  <a:lumMod val="50000"/>
                </a:schemeClr>
              </a:solidFill>
            </a:endParaRPr>
          </a:p>
        </p:txBody>
      </p:sp>
      <p:sp>
        <p:nvSpPr>
          <p:cNvPr id="4" name="Slide Number Placeholder 3"/>
          <p:cNvSpPr>
            <a:spLocks noGrp="1"/>
          </p:cNvSpPr>
          <p:nvPr>
            <p:ph type="sldNum" sz="quarter" idx="12"/>
          </p:nvPr>
        </p:nvSpPr>
        <p:spPr/>
        <p:txBody>
          <a:bodyPr/>
          <a:lstStyle/>
          <a:p>
            <a:pPr>
              <a:defRPr/>
            </a:pPr>
            <a:fld id="{4E59BADE-B897-45DB-9CF9-3AF353E719DD}" type="slidenum">
              <a:rPr lang="en-US" altLang="en-US" smtClean="0"/>
              <a:pPr>
                <a:defRPr/>
              </a:pPr>
              <a:t>30</a:t>
            </a:fld>
            <a:endParaRPr lang="en-US" altLang="en-US"/>
          </a:p>
        </p:txBody>
      </p:sp>
      <p:graphicFrame>
        <p:nvGraphicFramePr>
          <p:cNvPr id="5" name="Table 4"/>
          <p:cNvGraphicFramePr>
            <a:graphicFrameLocks noGrp="1"/>
          </p:cNvGraphicFramePr>
          <p:nvPr>
            <p:extLst/>
          </p:nvPr>
        </p:nvGraphicFramePr>
        <p:xfrm>
          <a:off x="7467600" y="4972050"/>
          <a:ext cx="1176339" cy="426720"/>
        </p:xfrm>
        <a:graphic>
          <a:graphicData uri="http://schemas.openxmlformats.org/drawingml/2006/table">
            <a:tbl>
              <a:tblPr/>
              <a:tblGrid>
                <a:gridCol w="1176339"/>
              </a:tblGrid>
              <a:tr h="205740">
                <a:tc>
                  <a:txBody>
                    <a:bodyPr/>
                    <a:lstStyle/>
                    <a:p>
                      <a:pPr rtl="0" fontAlgn="ctr"/>
                      <a:r>
                        <a:rPr lang="is-IS" sz="1400">
                          <a:solidFill>
                            <a:srgbClr val="000000"/>
                          </a:solidFill>
                          <a:effectLst/>
                        </a:rPr>
                        <a:t>207060212</a:t>
                      </a: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05740">
                <a:tc>
                  <a:txBody>
                    <a:bodyPr/>
                    <a:lstStyle/>
                    <a:p>
                      <a:pPr rtl="0" fontAlgn="ctr"/>
                      <a:r>
                        <a:rPr lang="is-IS" sz="1400" dirty="0">
                          <a:solidFill>
                            <a:srgbClr val="000000"/>
                          </a:solidFill>
                          <a:effectLst/>
                        </a:rPr>
                        <a:t>207040212</a:t>
                      </a: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26661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Fees Sent in April</a:t>
            </a:r>
            <a:endParaRPr lang="en-US" dirty="0"/>
          </a:p>
        </p:txBody>
      </p:sp>
      <p:sp>
        <p:nvSpPr>
          <p:cNvPr id="3" name="Content Placeholder 2"/>
          <p:cNvSpPr>
            <a:spLocks noGrp="1"/>
          </p:cNvSpPr>
          <p:nvPr>
            <p:ph idx="1"/>
          </p:nvPr>
        </p:nvSpPr>
        <p:spPr/>
        <p:txBody>
          <a:bodyPr/>
          <a:lstStyle/>
          <a:p>
            <a:r>
              <a:rPr lang="en-US" dirty="0"/>
              <a:t>$450 for districts with 3,000 students or less</a:t>
            </a:r>
          </a:p>
          <a:p>
            <a:r>
              <a:rPr lang="en-US" dirty="0"/>
              <a:t>$800 for districts with more than 3,000 students</a:t>
            </a:r>
          </a:p>
          <a:p>
            <a:r>
              <a:rPr lang="en-US" dirty="0" smtClean="0"/>
              <a:t>Annual Fee</a:t>
            </a:r>
            <a:endParaRPr lang="en-US" dirty="0"/>
          </a:p>
        </p:txBody>
      </p:sp>
    </p:spTree>
    <p:extLst>
      <p:ext uri="{BB962C8B-B14F-4D97-AF65-F5344CB8AC3E}">
        <p14:creationId xmlns:p14="http://schemas.microsoft.com/office/powerpoint/2010/main" val="1903154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552" y="1752606"/>
            <a:ext cx="10241280" cy="1822514"/>
          </a:xfrm>
        </p:spPr>
        <p:txBody>
          <a:bodyPr/>
          <a:lstStyle/>
          <a:p>
            <a:r>
              <a:rPr lang="en-US" dirty="0" smtClean="0"/>
              <a:t>So</a:t>
            </a:r>
            <a:r>
              <a:rPr lang="mr-IN" dirty="0" smtClean="0"/>
              <a:t>…</a:t>
            </a:r>
            <a:r>
              <a:rPr lang="en-US" dirty="0" smtClean="0"/>
              <a:t>How Much Is My District Saving?</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846657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0362"/>
            <a:ext cx="10515600" cy="1325563"/>
          </a:xfrm>
        </p:spPr>
        <p:txBody>
          <a:bodyPr/>
          <a:lstStyle/>
          <a:p>
            <a:pPr algn="ctr"/>
            <a:r>
              <a:rPr lang="en-US" dirty="0" smtClean="0">
                <a:effectLst>
                  <a:outerShdw blurRad="50800" dist="38100" dir="2700000" algn="tl" rotWithShape="0">
                    <a:prstClr val="black">
                      <a:alpha val="40000"/>
                    </a:prstClr>
                  </a:outerShdw>
                </a:effectLst>
              </a:rPr>
              <a:t>MSFBG Cost Savings</a:t>
            </a:r>
            <a:endParaRPr lang="en-US" dirty="0">
              <a:solidFill>
                <a:srgbClr val="FF0000"/>
              </a:solidFill>
              <a:effectLst>
                <a:outerShdw blurRad="50800" dist="38100" dir="2700000" algn="tl" rotWithShape="0">
                  <a:prstClr val="black">
                    <a:alpha val="40000"/>
                  </a:prstClr>
                </a:outerShdw>
              </a:effectLst>
            </a:endParaRPr>
          </a:p>
        </p:txBody>
      </p:sp>
      <p:sp>
        <p:nvSpPr>
          <p:cNvPr id="5" name="Content Placeholder 4"/>
          <p:cNvSpPr>
            <a:spLocks noGrp="1"/>
          </p:cNvSpPr>
          <p:nvPr>
            <p:ph idx="1"/>
          </p:nvPr>
        </p:nvSpPr>
        <p:spPr>
          <a:xfrm>
            <a:off x="838200" y="1600201"/>
            <a:ext cx="10515600" cy="4629912"/>
          </a:xfrm>
        </p:spPr>
        <p:txBody>
          <a:bodyPr>
            <a:normAutofit fontScale="70000" lnSpcReduction="20000"/>
          </a:bodyPr>
          <a:lstStyle/>
          <a:p>
            <a:r>
              <a:rPr lang="en-US" sz="2200" b="1" dirty="0" smtClean="0"/>
              <a:t>District with &lt; 2000 students saved on avg: $20,000/year on </a:t>
            </a:r>
            <a:r>
              <a:rPr lang="en-US" sz="2200" b="1" dirty="0" smtClean="0">
                <a:solidFill>
                  <a:srgbClr val="FF0000"/>
                </a:solidFill>
              </a:rPr>
              <a:t>annual</a:t>
            </a:r>
            <a:r>
              <a:rPr lang="en-US" sz="2200" b="1" dirty="0" smtClean="0"/>
              <a:t> food purchases.</a:t>
            </a:r>
          </a:p>
          <a:p>
            <a:r>
              <a:rPr lang="en-US" sz="2200" b="1" dirty="0" smtClean="0"/>
              <a:t>Districts with &lt; 10,000 students saved on avg: $50,000/year on </a:t>
            </a:r>
            <a:r>
              <a:rPr lang="en-US" sz="2200" b="1" dirty="0" smtClean="0">
                <a:solidFill>
                  <a:srgbClr val="FF0000"/>
                </a:solidFill>
              </a:rPr>
              <a:t>annual </a:t>
            </a:r>
            <a:r>
              <a:rPr lang="en-US" sz="2200" b="1" dirty="0" smtClean="0"/>
              <a:t>food purchases. </a:t>
            </a:r>
          </a:p>
          <a:p>
            <a:r>
              <a:rPr lang="en-US" sz="2200" b="1" dirty="0" smtClean="0">
                <a:solidFill>
                  <a:srgbClr val="006600"/>
                </a:solidFill>
              </a:rPr>
              <a:t>Single Line item savings: </a:t>
            </a:r>
          </a:p>
          <a:p>
            <a:pPr lvl="1"/>
            <a:r>
              <a:rPr lang="en-US" sz="1900" b="1" dirty="0" smtClean="0"/>
              <a:t>Ketchup &gt; $1,000 on district &lt; 2,000 students</a:t>
            </a:r>
          </a:p>
          <a:p>
            <a:pPr lvl="1"/>
            <a:r>
              <a:rPr lang="en-US" sz="1900" b="1" dirty="0" smtClean="0"/>
              <a:t>Orange Juice w/calcium &gt;$2,000 on district &lt;2,000 students</a:t>
            </a:r>
          </a:p>
          <a:p>
            <a:pPr lvl="1"/>
            <a:r>
              <a:rPr lang="en-US" sz="1900" b="1" dirty="0" smtClean="0"/>
              <a:t>Apple Juice w/calcium &gt; $3,000 on district &lt;2,000 students</a:t>
            </a:r>
          </a:p>
          <a:p>
            <a:pPr lvl="1"/>
            <a:r>
              <a:rPr lang="en-US" sz="1900" b="1" dirty="0" smtClean="0"/>
              <a:t>Garlic Cheese Bread </a:t>
            </a:r>
          </a:p>
          <a:p>
            <a:pPr lvl="2"/>
            <a:r>
              <a:rPr lang="en-US" sz="1500" dirty="0" smtClean="0"/>
              <a:t>&gt; $8750 on district &gt; </a:t>
            </a:r>
            <a:r>
              <a:rPr lang="en-US" sz="1500" dirty="0"/>
              <a:t>3</a:t>
            </a:r>
            <a:r>
              <a:rPr lang="en-US" sz="1500" dirty="0" smtClean="0"/>
              <a:t>0,000 students</a:t>
            </a:r>
          </a:p>
          <a:p>
            <a:pPr lvl="2"/>
            <a:r>
              <a:rPr lang="en-US" sz="1500" dirty="0" smtClean="0"/>
              <a:t>&gt; $1250 on district &lt; 5,000 students</a:t>
            </a:r>
          </a:p>
          <a:p>
            <a:pPr lvl="2"/>
            <a:r>
              <a:rPr lang="en-US" sz="1500" dirty="0" smtClean="0"/>
              <a:t>&gt; $2100 on district &lt; 15,000 students</a:t>
            </a:r>
          </a:p>
          <a:p>
            <a:pPr lvl="1"/>
            <a:r>
              <a:rPr lang="en-US" sz="1900" b="1" dirty="0" smtClean="0"/>
              <a:t>Pizzas</a:t>
            </a:r>
          </a:p>
          <a:p>
            <a:pPr lvl="2"/>
            <a:r>
              <a:rPr lang="en-US" sz="1500" dirty="0"/>
              <a:t>&gt;$500 on district &lt; </a:t>
            </a:r>
            <a:r>
              <a:rPr lang="en-US" sz="1500" dirty="0" smtClean="0"/>
              <a:t>5,000 students</a:t>
            </a:r>
          </a:p>
          <a:p>
            <a:pPr lvl="2"/>
            <a:r>
              <a:rPr lang="en-US" sz="1500" dirty="0" smtClean="0"/>
              <a:t>&gt;$500 on district &lt; 10,000 students</a:t>
            </a:r>
          </a:p>
          <a:p>
            <a:pPr lvl="2"/>
            <a:r>
              <a:rPr lang="en-US" sz="1500" dirty="0" smtClean="0"/>
              <a:t>&gt;$1500 on district &lt;15,000 students</a:t>
            </a:r>
            <a:endParaRPr lang="en-US" sz="1500" dirty="0"/>
          </a:p>
          <a:p>
            <a:pPr lvl="1"/>
            <a:r>
              <a:rPr lang="en-US" sz="1900" b="1" dirty="0"/>
              <a:t>Hard Boiled Eggs </a:t>
            </a:r>
          </a:p>
          <a:p>
            <a:pPr lvl="2"/>
            <a:r>
              <a:rPr lang="en-US" sz="1500" dirty="0"/>
              <a:t>$404 annual savings on district &lt; 40,000 students</a:t>
            </a:r>
          </a:p>
          <a:p>
            <a:pPr lvl="2"/>
            <a:r>
              <a:rPr lang="en-US" sz="1500" dirty="0"/>
              <a:t>$202 annual savings on district &lt; 5,000 </a:t>
            </a:r>
            <a:r>
              <a:rPr lang="en-US" sz="1500" dirty="0" smtClean="0"/>
              <a:t>students</a:t>
            </a:r>
          </a:p>
          <a:p>
            <a:pPr marL="914400" lvl="2" indent="0">
              <a:buNone/>
            </a:pPr>
            <a:endParaRPr lang="en-US" sz="1500" dirty="0" smtClean="0"/>
          </a:p>
          <a:p>
            <a:pPr lvl="1"/>
            <a:endParaRPr lang="en-US" sz="2000" dirty="0" smtClean="0"/>
          </a:p>
          <a:p>
            <a:pPr lvl="2"/>
            <a:endParaRPr lang="en-US" dirty="0" smtClean="0"/>
          </a:p>
          <a:p>
            <a:pPr marL="457200" lvl="1" indent="0">
              <a:buNone/>
            </a:pPr>
            <a:endParaRPr lang="en-US" dirty="0" smtClean="0"/>
          </a:p>
          <a:p>
            <a:pPr lvl="1"/>
            <a:endParaRPr lang="en-US" dirty="0" smtClean="0"/>
          </a:p>
          <a:p>
            <a:pPr lvl="2"/>
            <a:endParaRPr lang="en-US" dirty="0"/>
          </a:p>
        </p:txBody>
      </p:sp>
      <p:pic>
        <p:nvPicPr>
          <p:cNvPr id="1026" name="Picture 0" descr="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183442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descr="ah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4882" y="93519"/>
            <a:ext cx="1567728" cy="150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3305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610754"/>
            <a:ext cx="9601196" cy="1303867"/>
          </a:xfrm>
        </p:spPr>
        <p:txBody>
          <a:bodyPr/>
          <a:lstStyle/>
          <a:p>
            <a:pPr algn="ctr"/>
            <a:r>
              <a:rPr lang="en-US" sz="3600" b="1" dirty="0" smtClean="0">
                <a:effectLst>
                  <a:outerShdw blurRad="50800" dist="38100" dir="2700000" algn="tl" rotWithShape="0">
                    <a:prstClr val="black">
                      <a:alpha val="40000"/>
                    </a:prstClr>
                  </a:outerShdw>
                </a:effectLst>
              </a:rPr>
              <a:t>MSFBG Cost Savings – Protein Food Items</a:t>
            </a:r>
            <a:endParaRPr lang="en-US" sz="2400" b="1" dirty="0">
              <a:solidFill>
                <a:srgbClr val="FF0000"/>
              </a:solidFill>
              <a:effectLst>
                <a:outerShdw blurRad="50800" dist="38100" dir="2700000" algn="tl" rotWithShape="0">
                  <a:prstClr val="black">
                    <a:alpha val="40000"/>
                  </a:prstClr>
                </a:outerShdw>
              </a:effectLst>
            </a:endParaRPr>
          </a:p>
        </p:txBody>
      </p:sp>
      <p:pic>
        <p:nvPicPr>
          <p:cNvPr id="6" name="Picture 0" descr="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683327" cy="142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ah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6937" y="135082"/>
            <a:ext cx="1298864" cy="1018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215" y="1764145"/>
            <a:ext cx="10268383" cy="4904508"/>
          </a:xfrm>
          <a:prstGeom prst="rect">
            <a:avLst/>
          </a:prstGeom>
        </p:spPr>
      </p:pic>
    </p:spTree>
    <p:extLst>
      <p:ext uri="{BB962C8B-B14F-4D97-AF65-F5344CB8AC3E}">
        <p14:creationId xmlns:p14="http://schemas.microsoft.com/office/powerpoint/2010/main" val="3590455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66090" y="518836"/>
            <a:ext cx="9601196" cy="1303867"/>
          </a:xfrm>
        </p:spPr>
        <p:txBody>
          <a:bodyPr>
            <a:normAutofit/>
          </a:bodyPr>
          <a:lstStyle/>
          <a:p>
            <a:pPr algn="ctr"/>
            <a:r>
              <a:rPr lang="en-US" sz="3000" b="1" dirty="0" smtClean="0">
                <a:effectLst>
                  <a:outerShdw blurRad="50800" dist="38100" dir="2700000" algn="tl" rotWithShape="0">
                    <a:prstClr val="black">
                      <a:alpha val="40000"/>
                    </a:prstClr>
                  </a:outerShdw>
                </a:effectLst>
              </a:rPr>
              <a:t>MSFBG Cost Savings – Non Protein Food Items</a:t>
            </a:r>
            <a:endParaRPr lang="en-US" sz="3000" b="1" dirty="0">
              <a:solidFill>
                <a:srgbClr val="FF0000"/>
              </a:solidFill>
              <a:effectLst>
                <a:outerShdw blurRad="50800" dist="38100" dir="2700000" algn="tl" rotWithShape="0">
                  <a:prstClr val="black">
                    <a:alpha val="40000"/>
                  </a:prstClr>
                </a:outerShdw>
              </a:effectLst>
            </a:endParaRPr>
          </a:p>
        </p:txBody>
      </p:sp>
      <p:pic>
        <p:nvPicPr>
          <p:cNvPr id="6" name="Picture 0" descr="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585046" cy="145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ah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1073" y="83127"/>
            <a:ext cx="1433945"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545" y="1548245"/>
            <a:ext cx="11003974" cy="5008419"/>
          </a:xfrm>
          <a:prstGeom prst="rect">
            <a:avLst/>
          </a:prstGeom>
        </p:spPr>
      </p:pic>
    </p:spTree>
    <p:extLst>
      <p:ext uri="{BB962C8B-B14F-4D97-AF65-F5344CB8AC3E}">
        <p14:creationId xmlns:p14="http://schemas.microsoft.com/office/powerpoint/2010/main" val="13859405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6297"/>
            <a:ext cx="10515600" cy="1325563"/>
          </a:xfrm>
        </p:spPr>
        <p:txBody>
          <a:bodyPr>
            <a:normAutofit/>
          </a:bodyPr>
          <a:lstStyle/>
          <a:p>
            <a:pPr algn="ctr"/>
            <a:r>
              <a:rPr lang="en-US" sz="3200" b="1" dirty="0" smtClean="0">
                <a:effectLst>
                  <a:outerShdw blurRad="50800" dist="38100" dir="2700000" algn="tl" rotWithShape="0">
                    <a:prstClr val="black">
                      <a:alpha val="40000"/>
                    </a:prstClr>
                  </a:outerShdw>
                </a:effectLst>
              </a:rPr>
              <a:t>MSFBG </a:t>
            </a:r>
            <a:r>
              <a:rPr lang="en-US" sz="2800" b="1" dirty="0" smtClean="0">
                <a:effectLst>
                  <a:outerShdw blurRad="50800" dist="38100" dir="2700000" algn="tl" rotWithShape="0">
                    <a:prstClr val="black">
                      <a:alpha val="40000"/>
                    </a:prstClr>
                  </a:outerShdw>
                </a:effectLst>
              </a:rPr>
              <a:t>Price </a:t>
            </a:r>
            <a:r>
              <a:rPr lang="en-US" sz="2800" b="1" dirty="0">
                <a:effectLst>
                  <a:outerShdw blurRad="50800" dist="38100" dir="2700000" algn="tl" rotWithShape="0">
                    <a:prstClr val="black">
                      <a:alpha val="40000"/>
                    </a:prstClr>
                  </a:outerShdw>
                </a:effectLst>
              </a:rPr>
              <a:t>S</a:t>
            </a:r>
            <a:r>
              <a:rPr lang="en-US" sz="2800" b="1" dirty="0" smtClean="0">
                <a:effectLst>
                  <a:outerShdw blurRad="50800" dist="38100" dir="2700000" algn="tl" rotWithShape="0">
                    <a:prstClr val="black">
                      <a:alpha val="40000"/>
                    </a:prstClr>
                  </a:outerShdw>
                </a:effectLst>
              </a:rPr>
              <a:t>avings vs. Non-MSFBG Price Savings 2014-2015</a:t>
            </a:r>
            <a:r>
              <a:rPr lang="en-US" sz="3200" b="1" dirty="0" smtClean="0">
                <a:effectLst>
                  <a:outerShdw blurRad="50800" dist="38100" dir="2700000" algn="tl" rotWithShape="0">
                    <a:prstClr val="black">
                      <a:alpha val="40000"/>
                    </a:prstClr>
                  </a:outerShdw>
                </a:effectLst>
              </a:rPr>
              <a:t/>
            </a:r>
            <a:br>
              <a:rPr lang="en-US" sz="3200" b="1" dirty="0" smtClean="0">
                <a:effectLst>
                  <a:outerShdw blurRad="50800" dist="38100" dir="2700000" algn="tl" rotWithShape="0">
                    <a:prstClr val="black">
                      <a:alpha val="40000"/>
                    </a:prstClr>
                  </a:outerShdw>
                </a:effectLst>
              </a:rPr>
            </a:br>
            <a:endParaRPr lang="en-US" sz="3200" b="1" dirty="0">
              <a:effectLst>
                <a:outerShdw blurRad="50800" dist="38100" dir="2700000" algn="tl" rotWithShape="0">
                  <a:prstClr val="black">
                    <a:alpha val="40000"/>
                  </a:prstClr>
                </a:outerShdw>
              </a:effectLst>
            </a:endParaRPr>
          </a:p>
        </p:txBody>
      </p:sp>
      <p:pic>
        <p:nvPicPr>
          <p:cNvPr id="4" name="Picture 0" descr="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730519" cy="131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ah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1073" y="93518"/>
            <a:ext cx="1526164" cy="113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350818"/>
            <a:ext cx="10515600" cy="5372099"/>
          </a:xfrm>
          <a:prstGeom prst="rect">
            <a:avLst/>
          </a:prstGeom>
        </p:spPr>
      </p:pic>
    </p:spTree>
    <p:extLst>
      <p:ext uri="{BB962C8B-B14F-4D97-AF65-F5344CB8AC3E}">
        <p14:creationId xmlns:p14="http://schemas.microsoft.com/office/powerpoint/2010/main" val="1468363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991" y="500062"/>
            <a:ext cx="9351817" cy="1325563"/>
          </a:xfrm>
        </p:spPr>
        <p:txBody>
          <a:bodyPr>
            <a:normAutofit/>
          </a:bodyPr>
          <a:lstStyle/>
          <a:p>
            <a:pPr algn="ctr"/>
            <a:r>
              <a:rPr lang="en-US" sz="4000" dirty="0" smtClean="0">
                <a:effectLst>
                  <a:outerShdw blurRad="50800" dist="38100" dir="2700000" algn="tl" rotWithShape="0">
                    <a:prstClr val="black">
                      <a:alpha val="40000"/>
                    </a:prstClr>
                  </a:outerShdw>
                </a:effectLst>
              </a:rPr>
              <a:t>Quotes from Manufacturers and Participants</a:t>
            </a:r>
            <a:endParaRPr lang="en-US" sz="4000"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normAutofit fontScale="92500"/>
          </a:bodyPr>
          <a:lstStyle/>
          <a:p>
            <a:r>
              <a:rPr lang="en-US" sz="3200" dirty="0" smtClean="0">
                <a:solidFill>
                  <a:srgbClr val="002060"/>
                </a:solidFill>
              </a:rPr>
              <a:t>“MSFBG provides the best bid allowances in the 5 state area.”  </a:t>
            </a:r>
            <a:r>
              <a:rPr lang="en-US" sz="1600" dirty="0" smtClean="0"/>
              <a:t>MSFBG Participating Manufacturer</a:t>
            </a:r>
          </a:p>
          <a:p>
            <a:pPr marL="0" indent="0">
              <a:buNone/>
            </a:pPr>
            <a:endParaRPr lang="en-US" sz="1600" dirty="0"/>
          </a:p>
          <a:p>
            <a:pPr marL="0" indent="0">
              <a:buNone/>
            </a:pPr>
            <a:endParaRPr lang="en-US" sz="1600" dirty="0" smtClean="0"/>
          </a:p>
          <a:p>
            <a:r>
              <a:rPr lang="en-US" dirty="0" smtClean="0">
                <a:solidFill>
                  <a:srgbClr val="CC0000"/>
                </a:solidFill>
              </a:rPr>
              <a:t>“MSFBG has helped me be more creative with my menu.  We would never had offered the kids’ favorite of Peanut Butter and Jelly Sandwiches as a menu item, but they are affordable on the MSFBG bid.  We now have a vegetarian option for our elementary students and boy do they love them!”  </a:t>
            </a:r>
            <a:r>
              <a:rPr lang="en-US" sz="1600" dirty="0" smtClean="0"/>
              <a:t>MSFBG Participant</a:t>
            </a:r>
          </a:p>
          <a:p>
            <a:pPr marL="0" indent="0">
              <a:buNone/>
            </a:pPr>
            <a:endParaRPr lang="en-US" sz="2400" dirty="0"/>
          </a:p>
          <a:p>
            <a:endParaRPr lang="en-US" sz="2400" dirty="0"/>
          </a:p>
        </p:txBody>
      </p:sp>
      <p:sp>
        <p:nvSpPr>
          <p:cNvPr id="4" name="Date Placeholder 3"/>
          <p:cNvSpPr>
            <a:spLocks noGrp="1"/>
          </p:cNvSpPr>
          <p:nvPr>
            <p:ph type="dt" sz="half" idx="10"/>
          </p:nvPr>
        </p:nvSpPr>
        <p:spPr/>
        <p:txBody>
          <a:bodyPr/>
          <a:lstStyle/>
          <a:p>
            <a:fld id="{4EAD7D93-1216-4685-A0CA-EBB8811BD753}" type="datetime1">
              <a:rPr lang="en-US" smtClean="0"/>
              <a:t>4/25/18</a:t>
            </a:fld>
            <a:endParaRPr lang="en-US" dirty="0"/>
          </a:p>
        </p:txBody>
      </p:sp>
      <p:pic>
        <p:nvPicPr>
          <p:cNvPr id="5" name="Picture 0" descr="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90" y="332509"/>
            <a:ext cx="1294101"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ah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3808" y="83128"/>
            <a:ext cx="1236519" cy="150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0889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1" name="Content Placeholder 10" descr="Preguntas y Respuestas- 8 de marzo, 2013 - Jaime, mi dulce guerrer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16107" y="2399157"/>
            <a:ext cx="4894493" cy="3536110"/>
          </a:xfrm>
        </p:spPr>
      </p:pic>
      <p:sp>
        <p:nvSpPr>
          <p:cNvPr id="4" name="Slide Number Placeholder 3"/>
          <p:cNvSpPr>
            <a:spLocks noGrp="1"/>
          </p:cNvSpPr>
          <p:nvPr>
            <p:ph type="sldNum" sz="quarter" idx="12"/>
          </p:nvPr>
        </p:nvSpPr>
        <p:spPr/>
        <p:txBody>
          <a:bodyPr/>
          <a:lstStyle/>
          <a:p>
            <a:pPr>
              <a:defRPr/>
            </a:pPr>
            <a:fld id="{4E59BADE-B897-45DB-9CF9-3AF353E719DD}" type="slidenum">
              <a:rPr lang="en-US" altLang="en-US" smtClean="0"/>
              <a:pPr>
                <a:defRPr/>
              </a:pPr>
              <a:t>38</a:t>
            </a:fld>
            <a:endParaRPr lang="en-US" altLang="en-US"/>
          </a:p>
        </p:txBody>
      </p:sp>
    </p:spTree>
    <p:extLst>
      <p:ext uri="{BB962C8B-B14F-4D97-AF65-F5344CB8AC3E}">
        <p14:creationId xmlns:p14="http://schemas.microsoft.com/office/powerpoint/2010/main" val="2420582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3"/>
          <p:cNvSpPr>
            <a:spLocks noGrp="1"/>
          </p:cNvSpPr>
          <p:nvPr>
            <p:ph type="title"/>
          </p:nvPr>
        </p:nvSpPr>
        <p:spPr>
          <a:xfrm>
            <a:off x="2609850" y="1200150"/>
            <a:ext cx="7035800" cy="847725"/>
          </a:xfrm>
        </p:spPr>
        <p:txBody>
          <a:bodyPr/>
          <a:lstStyle/>
          <a:p>
            <a:pPr algn="ctr" eaLnBrk="1" hangingPunct="1"/>
            <a:r>
              <a:rPr lang="en-US" altLang="en-US" b="1" dirty="0" smtClean="0"/>
              <a:t>Thanks for Coming!</a:t>
            </a:r>
            <a:endParaRPr lang="en-US" altLang="en-US" b="1" dirty="0"/>
          </a:p>
        </p:txBody>
      </p:sp>
      <p:sp>
        <p:nvSpPr>
          <p:cNvPr id="10242" name="Content Placeholder 2"/>
          <p:cNvSpPr>
            <a:spLocks noGrp="1"/>
          </p:cNvSpPr>
          <p:nvPr>
            <p:ph type="body" idx="1"/>
          </p:nvPr>
        </p:nvSpPr>
        <p:spPr>
          <a:xfrm>
            <a:off x="1752601" y="2363453"/>
            <a:ext cx="8629650" cy="1672829"/>
          </a:xfrm>
        </p:spPr>
        <p:txBody>
          <a:bodyPr>
            <a:normAutofit/>
          </a:bodyPr>
          <a:lstStyle/>
          <a:p>
            <a:pPr eaLnBrk="1" hangingPunct="1">
              <a:defRPr/>
            </a:pPr>
            <a:r>
              <a:rPr lang="en-US" sz="3300" b="1" dirty="0">
                <a:solidFill>
                  <a:schemeClr val="accent2">
                    <a:lumMod val="50000"/>
                  </a:schemeClr>
                </a:solidFill>
                <a:latin typeface="Calibri" panose="020F0502020204030204" pitchFamily="34" charset="0"/>
              </a:rPr>
              <a:t>Laura Metzger, </a:t>
            </a:r>
            <a:r>
              <a:rPr lang="en-US" sz="3300" b="1" dirty="0">
                <a:solidFill>
                  <a:schemeClr val="accent2">
                    <a:lumMod val="50000"/>
                  </a:schemeClr>
                </a:solidFill>
                <a:latin typeface="Calibri" panose="020F0502020204030204" pitchFamily="34" charset="0"/>
              </a:rPr>
              <a:t>MSFBG </a:t>
            </a:r>
            <a:r>
              <a:rPr lang="en-US" sz="3300" b="1" dirty="0" smtClean="0">
                <a:solidFill>
                  <a:schemeClr val="accent2">
                    <a:lumMod val="50000"/>
                  </a:schemeClr>
                </a:solidFill>
                <a:latin typeface="Calibri" panose="020F0502020204030204" pitchFamily="34" charset="0"/>
              </a:rPr>
              <a:t>Consultant</a:t>
            </a:r>
          </a:p>
          <a:p>
            <a:pPr eaLnBrk="1" hangingPunct="1">
              <a:defRPr/>
            </a:pPr>
            <a:r>
              <a:rPr lang="en-US" sz="3300" b="1" dirty="0" err="1" smtClean="0">
                <a:solidFill>
                  <a:schemeClr val="accent2">
                    <a:lumMod val="50000"/>
                  </a:schemeClr>
                </a:solidFill>
                <a:latin typeface="Calibri" panose="020F0502020204030204" pitchFamily="34" charset="0"/>
              </a:rPr>
              <a:t>msfbg@ahschools.us</a:t>
            </a:r>
            <a:endParaRPr lang="en-US" sz="3300" dirty="0">
              <a:solidFill>
                <a:schemeClr val="accent2">
                  <a:lumMod val="50000"/>
                </a:schemeClr>
              </a:solidFill>
              <a:latin typeface="Calibri" panose="020F0502020204030204" pitchFamily="34" charset="0"/>
            </a:endParaRPr>
          </a:p>
          <a:p>
            <a:pPr eaLnBrk="1" hangingPunct="1">
              <a:defRPr/>
            </a:pPr>
            <a:endParaRPr lang="en-US" sz="2700" dirty="0">
              <a:solidFill>
                <a:schemeClr val="accent2">
                  <a:lumMod val="50000"/>
                </a:schemeClr>
              </a:solidFill>
              <a:latin typeface="Calibri" panose="020F0502020204030204" pitchFamily="34" charset="0"/>
            </a:endParaRPr>
          </a:p>
        </p:txBody>
      </p:sp>
      <p:sp>
        <p:nvSpPr>
          <p:cNvPr id="1024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557213" indent="-214313">
              <a:defRPr>
                <a:solidFill>
                  <a:schemeClr val="tx1"/>
                </a:solidFill>
                <a:latin typeface="Arial" pitchFamily="34" charset="0"/>
                <a:cs typeface="Arial" pitchFamily="34" charset="0"/>
              </a:defRPr>
            </a:lvl2pPr>
            <a:lvl3pPr marL="857250" indent="-171450">
              <a:defRPr>
                <a:solidFill>
                  <a:schemeClr val="tx1"/>
                </a:solidFill>
                <a:latin typeface="Arial" pitchFamily="34" charset="0"/>
                <a:cs typeface="Arial" pitchFamily="34" charset="0"/>
              </a:defRPr>
            </a:lvl3pPr>
            <a:lvl4pPr marL="1200150" indent="-171450">
              <a:defRPr>
                <a:solidFill>
                  <a:schemeClr val="tx1"/>
                </a:solidFill>
                <a:latin typeface="Arial" pitchFamily="34" charset="0"/>
                <a:cs typeface="Arial" pitchFamily="34" charset="0"/>
              </a:defRPr>
            </a:lvl4pPr>
            <a:lvl5pPr marL="1543050" indent="-171450">
              <a:defRPr>
                <a:solidFill>
                  <a:schemeClr val="tx1"/>
                </a:solidFill>
                <a:latin typeface="Arial" pitchFamily="34" charset="0"/>
                <a:cs typeface="Arial" pitchFamily="34" charset="0"/>
              </a:defRPr>
            </a:lvl5pPr>
            <a:lvl6pPr marL="1885950" indent="-171450" eaLnBrk="0" fontAlgn="base" hangingPunct="0">
              <a:spcBef>
                <a:spcPct val="0"/>
              </a:spcBef>
              <a:spcAft>
                <a:spcPct val="0"/>
              </a:spcAft>
              <a:defRPr>
                <a:solidFill>
                  <a:schemeClr val="tx1"/>
                </a:solidFill>
                <a:latin typeface="Arial" pitchFamily="34" charset="0"/>
                <a:cs typeface="Arial" pitchFamily="34" charset="0"/>
              </a:defRPr>
            </a:lvl6pPr>
            <a:lvl7pPr marL="2228850" indent="-171450" eaLnBrk="0" fontAlgn="base" hangingPunct="0">
              <a:spcBef>
                <a:spcPct val="0"/>
              </a:spcBef>
              <a:spcAft>
                <a:spcPct val="0"/>
              </a:spcAft>
              <a:defRPr>
                <a:solidFill>
                  <a:schemeClr val="tx1"/>
                </a:solidFill>
                <a:latin typeface="Arial" pitchFamily="34" charset="0"/>
                <a:cs typeface="Arial" pitchFamily="34" charset="0"/>
              </a:defRPr>
            </a:lvl7pPr>
            <a:lvl8pPr marL="2571750" indent="-171450" eaLnBrk="0" fontAlgn="base" hangingPunct="0">
              <a:spcBef>
                <a:spcPct val="0"/>
              </a:spcBef>
              <a:spcAft>
                <a:spcPct val="0"/>
              </a:spcAft>
              <a:defRPr>
                <a:solidFill>
                  <a:schemeClr val="tx1"/>
                </a:solidFill>
                <a:latin typeface="Arial" pitchFamily="34" charset="0"/>
                <a:cs typeface="Arial" pitchFamily="34" charset="0"/>
              </a:defRPr>
            </a:lvl8pPr>
            <a:lvl9pPr marL="2914650" indent="-17145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200">
                <a:solidFill>
                  <a:srgbClr val="FFFFFF"/>
                </a:solidFill>
                <a:latin typeface="Tw Cen MT" pitchFamily="34" charset="0"/>
              </a:rPr>
              <a:t>3</a:t>
            </a:r>
          </a:p>
        </p:txBody>
      </p:sp>
      <p:pic>
        <p:nvPicPr>
          <p:cNvPr id="10244" name="Picture 4"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3771900"/>
            <a:ext cx="2415954" cy="2106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0202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numCol="2">
            <a:normAutofit fontScale="70000" lnSpcReduction="20000"/>
          </a:bodyPr>
          <a:lstStyle/>
          <a:p>
            <a:r>
              <a:rPr lang="en-US" sz="3300" b="1" dirty="0">
                <a:solidFill>
                  <a:schemeClr val="accent2">
                    <a:lumMod val="50000"/>
                  </a:schemeClr>
                </a:solidFill>
              </a:rPr>
              <a:t>Review </a:t>
            </a:r>
            <a:r>
              <a:rPr lang="en-US" sz="3300" b="1" dirty="0" smtClean="0">
                <a:solidFill>
                  <a:schemeClr val="accent2">
                    <a:lumMod val="50000"/>
                  </a:schemeClr>
                </a:solidFill>
              </a:rPr>
              <a:t>of MSFBG </a:t>
            </a:r>
            <a:endParaRPr lang="en-US" sz="3300" b="1" dirty="0">
              <a:solidFill>
                <a:schemeClr val="accent2">
                  <a:lumMod val="50000"/>
                </a:schemeClr>
              </a:solidFill>
            </a:endParaRPr>
          </a:p>
          <a:p>
            <a:r>
              <a:rPr lang="en-US" sz="3300" b="1" dirty="0" smtClean="0">
                <a:solidFill>
                  <a:schemeClr val="accent2">
                    <a:lumMod val="50000"/>
                  </a:schemeClr>
                </a:solidFill>
              </a:rPr>
              <a:t>Current Status of MSFBG</a:t>
            </a:r>
          </a:p>
          <a:p>
            <a:r>
              <a:rPr lang="en-US" sz="3300" b="1" dirty="0" smtClean="0">
                <a:solidFill>
                  <a:schemeClr val="accent2">
                    <a:lumMod val="50000"/>
                  </a:schemeClr>
                </a:solidFill>
              </a:rPr>
              <a:t>What is the “Voting Team”</a:t>
            </a:r>
          </a:p>
          <a:p>
            <a:r>
              <a:rPr lang="en-US" sz="3300" b="1" dirty="0" smtClean="0">
                <a:solidFill>
                  <a:schemeClr val="accent2">
                    <a:lumMod val="50000"/>
                  </a:schemeClr>
                </a:solidFill>
              </a:rPr>
              <a:t>Specifications</a:t>
            </a:r>
          </a:p>
          <a:p>
            <a:r>
              <a:rPr lang="en-US" sz="3300" b="1" dirty="0" smtClean="0">
                <a:solidFill>
                  <a:schemeClr val="accent2">
                    <a:lumMod val="50000"/>
                  </a:schemeClr>
                </a:solidFill>
              </a:rPr>
              <a:t>Commitments</a:t>
            </a:r>
          </a:p>
          <a:p>
            <a:endParaRPr lang="en-US" sz="3300" b="1" dirty="0" smtClean="0">
              <a:solidFill>
                <a:schemeClr val="accent2">
                  <a:lumMod val="50000"/>
                </a:schemeClr>
              </a:solidFill>
            </a:endParaRPr>
          </a:p>
          <a:p>
            <a:pPr marL="0" indent="0">
              <a:buNone/>
            </a:pPr>
            <a:endParaRPr lang="en-US" sz="3300" b="1" dirty="0" smtClean="0">
              <a:solidFill>
                <a:schemeClr val="accent2">
                  <a:lumMod val="50000"/>
                </a:schemeClr>
              </a:solidFill>
            </a:endParaRPr>
          </a:p>
          <a:p>
            <a:r>
              <a:rPr lang="en-US" sz="3300" b="1" dirty="0" smtClean="0">
                <a:solidFill>
                  <a:schemeClr val="accent2">
                    <a:lumMod val="50000"/>
                  </a:schemeClr>
                </a:solidFill>
              </a:rPr>
              <a:t>Bid Process</a:t>
            </a:r>
          </a:p>
          <a:p>
            <a:r>
              <a:rPr lang="en-US" sz="3300" b="1" dirty="0" smtClean="0">
                <a:solidFill>
                  <a:schemeClr val="accent2">
                    <a:lumMod val="50000"/>
                  </a:schemeClr>
                </a:solidFill>
              </a:rPr>
              <a:t>Evaluation Process</a:t>
            </a:r>
          </a:p>
          <a:p>
            <a:r>
              <a:rPr lang="en-US" sz="3300" b="1" dirty="0" smtClean="0">
                <a:solidFill>
                  <a:schemeClr val="accent2">
                    <a:lumMod val="50000"/>
                  </a:schemeClr>
                </a:solidFill>
              </a:rPr>
              <a:t>Award Process</a:t>
            </a:r>
          </a:p>
          <a:p>
            <a:r>
              <a:rPr lang="en-US" sz="3300" b="1" dirty="0" smtClean="0">
                <a:solidFill>
                  <a:schemeClr val="accent2">
                    <a:lumMod val="50000"/>
                  </a:schemeClr>
                </a:solidFill>
              </a:rPr>
              <a:t>Cost Savings</a:t>
            </a:r>
            <a:endParaRPr lang="en-US" sz="3300" b="1" dirty="0">
              <a:solidFill>
                <a:schemeClr val="accent2">
                  <a:lumMod val="50000"/>
                </a:schemeClr>
              </a:solidFill>
            </a:endParaRPr>
          </a:p>
          <a:p>
            <a:endParaRPr lang="en-US" sz="3300" b="1" dirty="0">
              <a:solidFill>
                <a:schemeClr val="accent2">
                  <a:lumMod val="50000"/>
                </a:schemeClr>
              </a:solidFill>
            </a:endParaRPr>
          </a:p>
        </p:txBody>
      </p:sp>
      <p:sp>
        <p:nvSpPr>
          <p:cNvPr id="4" name="Slide Number Placeholder 3"/>
          <p:cNvSpPr>
            <a:spLocks noGrp="1"/>
          </p:cNvSpPr>
          <p:nvPr>
            <p:ph type="sldNum" sz="quarter" idx="12"/>
          </p:nvPr>
        </p:nvSpPr>
        <p:spPr/>
        <p:txBody>
          <a:bodyPr/>
          <a:lstStyle/>
          <a:p>
            <a:pPr>
              <a:defRPr/>
            </a:pPr>
            <a:fld id="{4E59BADE-B897-45DB-9CF9-3AF353E719DD}" type="slidenum">
              <a:rPr lang="en-US" altLang="en-US" smtClean="0"/>
              <a:pPr>
                <a:defRPr/>
              </a:pPr>
              <a:t>4</a:t>
            </a:fld>
            <a:endParaRPr lang="en-US" altLang="en-US"/>
          </a:p>
        </p:txBody>
      </p:sp>
    </p:spTree>
    <p:extLst>
      <p:ext uri="{BB962C8B-B14F-4D97-AF65-F5344CB8AC3E}">
        <p14:creationId xmlns:p14="http://schemas.microsoft.com/office/powerpoint/2010/main" val="887355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a:t>
            </a:r>
            <a:r>
              <a:rPr lang="en-US" dirty="0"/>
              <a:t>is MSFBG?</a:t>
            </a:r>
          </a:p>
        </p:txBody>
      </p:sp>
      <p:sp>
        <p:nvSpPr>
          <p:cNvPr id="6" name="Content Placeholder 5"/>
          <p:cNvSpPr>
            <a:spLocks noGrp="1"/>
          </p:cNvSpPr>
          <p:nvPr>
            <p:ph idx="1"/>
          </p:nvPr>
        </p:nvSpPr>
        <p:spPr/>
        <p:txBody>
          <a:bodyPr>
            <a:normAutofit/>
          </a:bodyPr>
          <a:lstStyle/>
          <a:p>
            <a:r>
              <a:rPr lang="en-US" sz="3200" dirty="0" smtClean="0"/>
              <a:t>What is the </a:t>
            </a:r>
            <a:r>
              <a:rPr lang="en-US" sz="3200" dirty="0" smtClean="0"/>
              <a:t>MSFBG?</a:t>
            </a:r>
          </a:p>
          <a:p>
            <a:pPr lvl="1"/>
            <a:r>
              <a:rPr lang="en-US" sz="3200" dirty="0" smtClean="0"/>
              <a:t>MSFBG = </a:t>
            </a:r>
            <a:r>
              <a:rPr lang="en-US" sz="3200" dirty="0" smtClean="0"/>
              <a:t>Minnesota </a:t>
            </a:r>
            <a:r>
              <a:rPr lang="en-US" sz="3200" dirty="0" smtClean="0"/>
              <a:t>School Food Buying Group</a:t>
            </a:r>
          </a:p>
          <a:p>
            <a:pPr lvl="1"/>
            <a:r>
              <a:rPr lang="en-US" sz="3200" dirty="0"/>
              <a:t>A food/non-food buying group with joint purchasing agreement with Anoka Hennepin </a:t>
            </a:r>
            <a:r>
              <a:rPr lang="en-US" sz="3200" dirty="0" smtClean="0"/>
              <a:t>School </a:t>
            </a:r>
            <a:r>
              <a:rPr lang="en-US" sz="3200" dirty="0"/>
              <a:t>D</a:t>
            </a:r>
            <a:r>
              <a:rPr lang="en-US" sz="3200" dirty="0" smtClean="0"/>
              <a:t>istrict</a:t>
            </a:r>
          </a:p>
          <a:p>
            <a:pPr marL="457200" lvl="1" indent="0">
              <a:buNone/>
            </a:pPr>
            <a:endParaRPr lang="en-US" sz="2000" dirty="0" smtClean="0"/>
          </a:p>
          <a:p>
            <a:endParaRPr lang="en-US" dirty="0"/>
          </a:p>
          <a:p>
            <a:endParaRPr lang="en-US" dirty="0"/>
          </a:p>
        </p:txBody>
      </p:sp>
      <p:pic>
        <p:nvPicPr>
          <p:cNvPr id="7" name="Picture 0" descr="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2104592"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ah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2309" y="93519"/>
            <a:ext cx="1932709" cy="150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801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t>
            </a:r>
            <a:r>
              <a:rPr lang="en-US" dirty="0" smtClean="0"/>
              <a:t>are the main goals </a:t>
            </a:r>
            <a:r>
              <a:rPr lang="en-US" dirty="0"/>
              <a:t>of MSFBG?</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marL="457200" indent="-457200" defTabSz="914400">
              <a:spcBef>
                <a:spcPts val="0"/>
              </a:spcBef>
              <a:spcAft>
                <a:spcPts val="0"/>
              </a:spcAft>
              <a:buClrTx/>
              <a:buSzTx/>
              <a:buAutoNum type="arabicParenR"/>
            </a:pPr>
            <a:r>
              <a:rPr lang="en-US" sz="4800" dirty="0" smtClean="0"/>
              <a:t>To </a:t>
            </a:r>
            <a:r>
              <a:rPr lang="en-US" sz="4800" dirty="0"/>
              <a:t>lower food and supply costs through volume purchasing to save time and money.  </a:t>
            </a:r>
            <a:endParaRPr lang="en-US" sz="4800" dirty="0" smtClean="0"/>
          </a:p>
          <a:p>
            <a:pPr marL="457200" indent="-457200" defTabSz="914400">
              <a:spcBef>
                <a:spcPts val="0"/>
              </a:spcBef>
              <a:spcAft>
                <a:spcPts val="0"/>
              </a:spcAft>
              <a:buClrTx/>
              <a:buSzTx/>
              <a:buAutoNum type="arabicParenR"/>
            </a:pPr>
            <a:r>
              <a:rPr lang="en-US" sz="4800" dirty="0" smtClean="0"/>
              <a:t>Provide </a:t>
            </a:r>
            <a:r>
              <a:rPr lang="en-US" sz="4800" dirty="0"/>
              <a:t>current nutrition information in one place.  </a:t>
            </a:r>
            <a:endParaRPr lang="en-US" sz="4800" dirty="0" smtClean="0"/>
          </a:p>
          <a:p>
            <a:pPr marL="457200" indent="-457200" defTabSz="914400">
              <a:spcBef>
                <a:spcPts val="0"/>
              </a:spcBef>
              <a:spcAft>
                <a:spcPts val="0"/>
              </a:spcAft>
              <a:buClrTx/>
              <a:buSzTx/>
              <a:buAutoNum type="arabicParenR"/>
            </a:pPr>
            <a:r>
              <a:rPr lang="en-US" sz="4800" dirty="0" smtClean="0"/>
              <a:t>Bid items where 80% of school district’s food dollars are spent</a:t>
            </a:r>
            <a:endParaRPr lang="en-US" sz="4800"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93128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It All Get Started?	</a:t>
            </a:r>
            <a:endParaRPr lang="en-US" dirty="0"/>
          </a:p>
        </p:txBody>
      </p:sp>
      <p:sp>
        <p:nvSpPr>
          <p:cNvPr id="4" name="Text Box 52"/>
          <p:cNvSpPr txBox="1">
            <a:spLocks noGrp="1" noChangeArrowheads="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0" rIns="91440" bIns="0" anchor="t" anchorCtr="0" upright="1">
            <a:noAutofit/>
          </a:bodyPr>
          <a:lstStyle/>
          <a:p>
            <a:pPr marL="0" marR="0" algn="just">
              <a:lnSpc>
                <a:spcPct val="110000"/>
              </a:lnSpc>
              <a:spcBef>
                <a:spcPts val="0"/>
              </a:spcBef>
              <a:spcAft>
                <a:spcPts val="600"/>
              </a:spcAft>
            </a:pPr>
            <a:r>
              <a:rPr lang="en-US" sz="3600" dirty="0" smtClean="0">
                <a:solidFill>
                  <a:schemeClr val="tx2"/>
                </a:solidFill>
                <a:effectLst/>
                <a:latin typeface="Franklin Gothic Book" charset="0"/>
                <a:ea typeface="Times New Roman" charset="0"/>
                <a:cs typeface="Times New Roman" charset="0"/>
              </a:rPr>
              <a:t>Started </a:t>
            </a:r>
            <a:r>
              <a:rPr lang="en-US" sz="3600" dirty="0">
                <a:solidFill>
                  <a:schemeClr val="tx2"/>
                </a:solidFill>
                <a:effectLst/>
                <a:latin typeface="Franklin Gothic Book" charset="0"/>
                <a:ea typeface="Times New Roman" charset="0"/>
                <a:cs typeface="Times New Roman" charset="0"/>
              </a:rPr>
              <a:t>in the 2006-07 school year with 15 </a:t>
            </a:r>
            <a:r>
              <a:rPr lang="en-US" sz="3600" dirty="0" smtClean="0">
                <a:solidFill>
                  <a:schemeClr val="tx2"/>
                </a:solidFill>
                <a:effectLst/>
                <a:latin typeface="Franklin Gothic Book" charset="0"/>
                <a:ea typeface="Times New Roman" charset="0"/>
                <a:cs typeface="Times New Roman" charset="0"/>
              </a:rPr>
              <a:t>districts</a:t>
            </a:r>
          </a:p>
          <a:p>
            <a:pPr marL="0" marR="0" algn="just">
              <a:lnSpc>
                <a:spcPct val="110000"/>
              </a:lnSpc>
              <a:spcBef>
                <a:spcPts val="0"/>
              </a:spcBef>
              <a:spcAft>
                <a:spcPts val="600"/>
              </a:spcAft>
            </a:pPr>
            <a:r>
              <a:rPr lang="en-US" sz="3600" dirty="0" smtClean="0">
                <a:solidFill>
                  <a:schemeClr val="tx2"/>
                </a:solidFill>
                <a:latin typeface="Franklin Gothic Book" charset="0"/>
                <a:ea typeface="Times New Roman" charset="0"/>
                <a:cs typeface="Times New Roman" charset="0"/>
              </a:rPr>
              <a:t>Looking for savings that would be the same for all districts</a:t>
            </a:r>
          </a:p>
          <a:p>
            <a:pPr marL="0" marR="0" algn="just">
              <a:lnSpc>
                <a:spcPct val="110000"/>
              </a:lnSpc>
              <a:spcBef>
                <a:spcPts val="0"/>
              </a:spcBef>
              <a:spcAft>
                <a:spcPts val="600"/>
              </a:spcAft>
            </a:pPr>
            <a:r>
              <a:rPr lang="en-US" sz="3600" dirty="0" smtClean="0">
                <a:solidFill>
                  <a:schemeClr val="tx2"/>
                </a:solidFill>
                <a:effectLst/>
                <a:latin typeface="Franklin Gothic Book" charset="0"/>
                <a:ea typeface="Times New Roman" charset="0"/>
                <a:cs typeface="Times New Roman" charset="0"/>
              </a:rPr>
              <a:t>1 bid process for an e</a:t>
            </a:r>
            <a:r>
              <a:rPr lang="en-US" sz="3600" dirty="0" smtClean="0">
                <a:solidFill>
                  <a:schemeClr val="tx2"/>
                </a:solidFill>
                <a:latin typeface="Franklin Gothic Book" charset="0"/>
                <a:ea typeface="Times New Roman" charset="0"/>
                <a:cs typeface="Times New Roman" charset="0"/>
              </a:rPr>
              <a:t>ntire school year</a:t>
            </a:r>
            <a:endParaRPr lang="en-US" sz="3600" dirty="0">
              <a:solidFill>
                <a:schemeClr val="tx2"/>
              </a:solidFill>
              <a:effectLst/>
              <a:latin typeface="Franklin Gothic Book" charset="0"/>
              <a:ea typeface="Times New Roman" charset="0"/>
              <a:cs typeface="Times New Roman" charset="0"/>
            </a:endParaRPr>
          </a:p>
        </p:txBody>
      </p:sp>
    </p:spTree>
    <p:extLst>
      <p:ext uri="{BB962C8B-B14F-4D97-AF65-F5344CB8AC3E}">
        <p14:creationId xmlns:p14="http://schemas.microsoft.com/office/powerpoint/2010/main" val="1974136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It Work Out?	</a:t>
            </a:r>
            <a:endParaRPr lang="en-US" dirty="0"/>
          </a:p>
        </p:txBody>
      </p:sp>
      <p:sp>
        <p:nvSpPr>
          <p:cNvPr id="4" name="Text Box 52"/>
          <p:cNvSpPr txBox="1">
            <a:spLocks noGrp="1" noChangeArrowheads="1"/>
          </p:cNvSpPr>
          <p:nvPr>
            <p:ph idx="1"/>
          </p:nvPr>
        </p:nvSpPr>
        <p:spPr bwMode="auto">
          <a:xfrm>
            <a:off x="1295400" y="2556932"/>
            <a:ext cx="9601197" cy="190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0" rIns="91440" bIns="0" anchor="t" anchorCtr="0" upright="1">
            <a:noAutofit/>
          </a:bodyPr>
          <a:lstStyle/>
          <a:p>
            <a:pPr marL="0" marR="0" algn="just">
              <a:lnSpc>
                <a:spcPct val="110000"/>
              </a:lnSpc>
              <a:spcBef>
                <a:spcPts val="0"/>
              </a:spcBef>
              <a:spcAft>
                <a:spcPts val="600"/>
              </a:spcAft>
            </a:pPr>
            <a:r>
              <a:rPr lang="en-US" sz="4400" dirty="0" smtClean="0">
                <a:solidFill>
                  <a:schemeClr val="tx2"/>
                </a:solidFill>
                <a:effectLst/>
                <a:latin typeface="Franklin Gothic Book" charset="0"/>
                <a:ea typeface="Times New Roman" charset="0"/>
                <a:cs typeface="Times New Roman" charset="0"/>
              </a:rPr>
              <a:t>By the 2</a:t>
            </a:r>
            <a:r>
              <a:rPr lang="en-US" sz="4400" baseline="30000" dirty="0" smtClean="0">
                <a:solidFill>
                  <a:schemeClr val="tx2"/>
                </a:solidFill>
                <a:effectLst/>
                <a:latin typeface="Franklin Gothic Book" charset="0"/>
                <a:ea typeface="Times New Roman" charset="0"/>
                <a:cs typeface="Times New Roman" charset="0"/>
              </a:rPr>
              <a:t>nd</a:t>
            </a:r>
            <a:r>
              <a:rPr lang="en-US" sz="4400" dirty="0" smtClean="0">
                <a:solidFill>
                  <a:schemeClr val="tx2"/>
                </a:solidFill>
                <a:effectLst/>
                <a:latin typeface="Franklin Gothic Book" charset="0"/>
                <a:ea typeface="Times New Roman" charset="0"/>
                <a:cs typeface="Times New Roman" charset="0"/>
              </a:rPr>
              <a:t> year, the districts projected a combined savings close to</a:t>
            </a:r>
          </a:p>
          <a:p>
            <a:pPr marL="0" marR="0" algn="just">
              <a:lnSpc>
                <a:spcPct val="110000"/>
              </a:lnSpc>
              <a:spcBef>
                <a:spcPts val="0"/>
              </a:spcBef>
              <a:spcAft>
                <a:spcPts val="600"/>
              </a:spcAft>
            </a:pPr>
            <a:endParaRPr lang="en-US" sz="1350" dirty="0">
              <a:solidFill>
                <a:schemeClr val="tx2"/>
              </a:solidFill>
              <a:latin typeface="Franklin Gothic Book" charset="0"/>
              <a:ea typeface="Times New Roman" charset="0"/>
              <a:cs typeface="Times New Roman" charset="0"/>
            </a:endParaRPr>
          </a:p>
          <a:p>
            <a:pPr marL="0" marR="0" algn="just">
              <a:lnSpc>
                <a:spcPct val="110000"/>
              </a:lnSpc>
              <a:spcBef>
                <a:spcPts val="0"/>
              </a:spcBef>
              <a:spcAft>
                <a:spcPts val="600"/>
              </a:spcAft>
            </a:pPr>
            <a:endParaRPr lang="en-US" sz="1350" dirty="0" smtClean="0">
              <a:solidFill>
                <a:schemeClr val="tx2"/>
              </a:solidFill>
              <a:effectLst/>
              <a:latin typeface="Franklin Gothic Book" charset="0"/>
              <a:ea typeface="Times New Roman" charset="0"/>
              <a:cs typeface="Times New Roman" charset="0"/>
            </a:endParaRPr>
          </a:p>
          <a:p>
            <a:pPr marL="0" marR="0" indent="0" algn="ctr">
              <a:lnSpc>
                <a:spcPct val="110000"/>
              </a:lnSpc>
              <a:spcBef>
                <a:spcPts val="0"/>
              </a:spcBef>
              <a:spcAft>
                <a:spcPts val="600"/>
              </a:spcAft>
              <a:buNone/>
            </a:pPr>
            <a:r>
              <a:rPr lang="en-US" sz="9600" dirty="0" smtClean="0">
                <a:solidFill>
                  <a:schemeClr val="tx1"/>
                </a:solidFill>
                <a:latin typeface="Franklin Gothic Book" charset="0"/>
                <a:ea typeface="Times New Roman" charset="0"/>
                <a:cs typeface="Times New Roman" charset="0"/>
                <a:hlinkClick r:id="" action="ppaction://noaction">
                  <a:snd r:embed="rId3" name="Cash Register"/>
                </a:hlinkClick>
              </a:rPr>
              <a:t>$1,000,000</a:t>
            </a:r>
            <a:endParaRPr lang="en-US" sz="9600" dirty="0">
              <a:solidFill>
                <a:schemeClr val="tx1"/>
              </a:solidFill>
              <a:effectLst/>
              <a:latin typeface="Franklin Gothic Book" charset="0"/>
              <a:ea typeface="Times New Roman" charset="0"/>
              <a:cs typeface="Times New Roman" charset="0"/>
            </a:endParaRPr>
          </a:p>
        </p:txBody>
      </p:sp>
    </p:spTree>
    <p:extLst>
      <p:ext uri="{BB962C8B-B14F-4D97-AF65-F5344CB8AC3E}">
        <p14:creationId xmlns:p14="http://schemas.microsoft.com/office/powerpoint/2010/main" val="1434515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Fast Forward 11 Years</a:t>
            </a:r>
            <a:r>
              <a:rPr lang="mr-IN" dirty="0" smtClean="0"/>
              <a: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638112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1595</TotalTime>
  <Words>1851</Words>
  <Application>Microsoft Macintosh PowerPoint</Application>
  <PresentationFormat>Widescreen</PresentationFormat>
  <Paragraphs>230</Paragraphs>
  <Slides>39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Calibri</vt:lpstr>
      <vt:lpstr>Franklin Gothic Book</vt:lpstr>
      <vt:lpstr>Garamond</vt:lpstr>
      <vt:lpstr>Mangal</vt:lpstr>
      <vt:lpstr>Times New Roman</vt:lpstr>
      <vt:lpstr>Tw Cen MT</vt:lpstr>
      <vt:lpstr>Wingdings</vt:lpstr>
      <vt:lpstr>Arial</vt:lpstr>
      <vt:lpstr>Organic</vt:lpstr>
      <vt:lpstr>PowerPoint Presentation</vt:lpstr>
      <vt:lpstr>PowerPoint Presentation</vt:lpstr>
      <vt:lpstr>WELCOME</vt:lpstr>
      <vt:lpstr>Agenda</vt:lpstr>
      <vt:lpstr>What is MSFBG?</vt:lpstr>
      <vt:lpstr>What are the main goals of MSFBG? </vt:lpstr>
      <vt:lpstr>How Did It All Get Started? </vt:lpstr>
      <vt:lpstr>How Did It Work Out? </vt:lpstr>
      <vt:lpstr>Fast Forward 11 Years…</vt:lpstr>
      <vt:lpstr>130 Participating Districts</vt:lpstr>
      <vt:lpstr>Current Distributors</vt:lpstr>
      <vt:lpstr>What is Anoka Hennepin’s Role?</vt:lpstr>
      <vt:lpstr>What Is The Voting Team?</vt:lpstr>
      <vt:lpstr>What is a specification?</vt:lpstr>
      <vt:lpstr>Examples of Current Specifications</vt:lpstr>
      <vt:lpstr>How Does The Voting Team Write A Spec?</vt:lpstr>
      <vt:lpstr>Other Factors Considered….</vt:lpstr>
      <vt:lpstr>Ideas For New Specifications? </vt:lpstr>
      <vt:lpstr>Specifications Timeline</vt:lpstr>
      <vt:lpstr>What’s the Commitment Process?</vt:lpstr>
      <vt:lpstr>Commitment FAQs</vt:lpstr>
      <vt:lpstr>Commitment FAQs</vt:lpstr>
      <vt:lpstr>Commitment FAQs</vt:lpstr>
      <vt:lpstr>Bid Process </vt:lpstr>
      <vt:lpstr>Bid Process </vt:lpstr>
      <vt:lpstr>Evaluation Criteria </vt:lpstr>
      <vt:lpstr>Evaluation Criteria </vt:lpstr>
      <vt:lpstr>Bid Announcement and Bid #2 </vt:lpstr>
      <vt:lpstr>Bid 1 &amp; 2</vt:lpstr>
      <vt:lpstr>Awards</vt:lpstr>
      <vt:lpstr>Participation Fees Sent in April</vt:lpstr>
      <vt:lpstr>So…How Much Is My District Saving?</vt:lpstr>
      <vt:lpstr>MSFBG Cost Savings</vt:lpstr>
      <vt:lpstr>MSFBG Cost Savings – Protein Food Items</vt:lpstr>
      <vt:lpstr>MSFBG Cost Savings – Non Protein Food Items</vt:lpstr>
      <vt:lpstr>MSFBG Price Savings vs. Non-MSFBG Price Savings 2014-2015 </vt:lpstr>
      <vt:lpstr>Quotes from Manufacturers and Participants</vt:lpstr>
      <vt:lpstr>Questions</vt:lpstr>
      <vt:lpstr>Thanks for Coming!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MSFBG Cost Savings – Protein Food Items</dc:title>
  <dc:creator>Heidi Springmeyer</dc:creator>
  <cp:lastModifiedBy>Microsoft Office User</cp:lastModifiedBy>
  <cp:revision>32</cp:revision>
  <dcterms:created xsi:type="dcterms:W3CDTF">2015-01-07T21:46:09Z</dcterms:created>
  <dcterms:modified xsi:type="dcterms:W3CDTF">2018-04-26T18:22:22Z</dcterms:modified>
</cp:coreProperties>
</file>